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2_AE57D800.xml" ContentType="application/vnd.ms-powerpoint.comments+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omments/modernComment_117_15FCA92.xml" ContentType="application/vnd.ms-powerpoint.comments+xml"/>
  <Override PartName="/ppt/notesSlides/notesSlide3.xml" ContentType="application/vnd.openxmlformats-officedocument.presentationml.notesSlide+xml"/>
  <Override PartName="/ppt/comments/modernComment_11F_679488AC.xml" ContentType="application/vnd.ms-powerpoint.comments+xml"/>
  <Override PartName="/ppt/comments/modernComment_11B_CFCD9648.xml" ContentType="application/vnd.ms-powerpoint.comments+xml"/>
  <Override PartName="/ppt/comments/modernComment_11A_62D95216.xml" ContentType="application/vnd.ms-powerpoint.comments+xml"/>
  <Override PartName="/ppt/notesSlides/notesSlide4.xml" ContentType="application/vnd.openxmlformats-officedocument.presentationml.notesSlide+xml"/>
  <Override PartName="/ppt/comments/modernComment_118_BBCE0237.xml" ContentType="application/vnd.ms-powerpoint.comments+xml"/>
  <Override PartName="/ppt/comments/modernComment_119_D1373BA1.xml" ContentType="application/vnd.ms-powerpoint.comment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comments/modernComment_101_39FB7E35.xml" ContentType="application/vnd.ms-powerpoint.comments+xml"/>
  <Override PartName="/ppt/comments/modernComment_108_A0A05DFA.xml" ContentType="application/vnd.ms-powerpoint.comments+xml"/>
  <Override PartName="/ppt/comments/modernComment_10A_D473355F.xml" ContentType="application/vnd.ms-powerpoint.comments+xml"/>
  <Override PartName="/ppt/comments/modernComment_10F_8AC1960C.xml" ContentType="application/vnd.ms-powerpoint.comments+xml"/>
  <Override PartName="/ppt/comments/modernComment_114_C2B75D06.xml" ContentType="application/vnd.ms-powerpoint.comments+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309" r:id="rId2"/>
    <p:sldId id="310" r:id="rId3"/>
    <p:sldId id="308" r:id="rId4"/>
    <p:sldId id="311" r:id="rId5"/>
    <p:sldId id="312" r:id="rId6"/>
    <p:sldId id="313" r:id="rId7"/>
    <p:sldId id="314" r:id="rId8"/>
    <p:sldId id="315" r:id="rId9"/>
    <p:sldId id="316" r:id="rId10"/>
    <p:sldId id="317" r:id="rId11"/>
    <p:sldId id="318" r:id="rId12"/>
    <p:sldId id="298" r:id="rId13"/>
    <p:sldId id="299" r:id="rId14"/>
    <p:sldId id="319" r:id="rId15"/>
    <p:sldId id="320" r:id="rId16"/>
    <p:sldId id="329" r:id="rId17"/>
    <p:sldId id="328" r:id="rId18"/>
    <p:sldId id="330" r:id="rId19"/>
    <p:sldId id="331" r:id="rId20"/>
    <p:sldId id="256" r:id="rId21"/>
    <p:sldId id="332" r:id="rId22"/>
    <p:sldId id="334" r:id="rId23"/>
    <p:sldId id="258" r:id="rId24"/>
    <p:sldId id="336" r:id="rId25"/>
    <p:sldId id="270" r:id="rId26"/>
    <p:sldId id="278" r:id="rId27"/>
    <p:sldId id="290" r:id="rId28"/>
    <p:sldId id="279" r:id="rId29"/>
    <p:sldId id="294" r:id="rId30"/>
    <p:sldId id="292" r:id="rId31"/>
    <p:sldId id="293" r:id="rId32"/>
    <p:sldId id="288" r:id="rId33"/>
    <p:sldId id="289" r:id="rId34"/>
    <p:sldId id="291" r:id="rId35"/>
    <p:sldId id="287" r:id="rId36"/>
    <p:sldId id="262" r:id="rId37"/>
    <p:sldId id="283" r:id="rId38"/>
    <p:sldId id="284" r:id="rId39"/>
    <p:sldId id="285" r:id="rId40"/>
    <p:sldId id="282" r:id="rId41"/>
    <p:sldId id="280" r:id="rId42"/>
    <p:sldId id="281" r:id="rId43"/>
    <p:sldId id="263" r:id="rId44"/>
    <p:sldId id="257" r:id="rId45"/>
    <p:sldId id="261" r:id="rId46"/>
    <p:sldId id="264" r:id="rId47"/>
    <p:sldId id="266" r:id="rId48"/>
    <p:sldId id="269" r:id="rId49"/>
    <p:sldId id="268" r:id="rId50"/>
    <p:sldId id="273" r:id="rId51"/>
    <p:sldId id="271" r:id="rId52"/>
    <p:sldId id="276" r:id="rId53"/>
    <p:sldId id="275" r:id="rId54"/>
    <p:sldId id="260" r:id="rId55"/>
    <p:sldId id="286" r:id="rId56"/>
    <p:sldId id="272" r:id="rId57"/>
    <p:sldId id="267" r:id="rId58"/>
    <p:sldId id="333" r:id="rId59"/>
    <p:sldId id="321" r:id="rId60"/>
    <p:sldId id="322" r:id="rId61"/>
    <p:sldId id="323" r:id="rId62"/>
    <p:sldId id="324" r:id="rId63"/>
    <p:sldId id="325" r:id="rId64"/>
    <p:sldId id="326"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1C067A-90F6-0024-551D-3D31A755DB01}" name="Arunim Bhattacharya" initials="AB" userId="Arunim Bhattacharya" providerId="None"/>
  <p188:author id="{2B29D69B-1C6A-B9A2-D423-BE8ED4E773D3}" name="Arunim Bhattacharya" initials="AB" userId="S::z1776960@students.niu.edu::0380cd26-8aa9-4fe2-896a-6c3d942cf0ed" providerId="AD"/>
  <p188:author id="{AAC267CB-F48B-6DB1-F27F-60EA2DAC6BBA}" name="Sachit Butail" initials="SB" userId="S::a1814586@mail.niu.edu::dc773944-8829-4de7-9b92-e24dfda64c9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B33ED4-C4D8-4C29-8C64-D1A57072C1AB}" v="9" dt="2022-09-23T18:23:56.694"/>
    <p1510:client id="{F20DB8C6-8B7F-4EF8-8BC7-B3CB5D392133}" v="3327" dt="2022-09-23T03:18:55.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36" autoAdjust="0"/>
    <p:restoredTop sz="94648"/>
  </p:normalViewPr>
  <p:slideViewPr>
    <p:cSldViewPr snapToGrid="0">
      <p:cViewPr varScale="1">
        <p:scale>
          <a:sx n="89" d="100"/>
          <a:sy n="89" d="100"/>
        </p:scale>
        <p:origin x="184"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unim Bhattacharya" userId="0380cd26-8aa9-4fe2-896a-6c3d942cf0ed" providerId="ADAL" clId="{2CB33ED4-C4D8-4C29-8C64-D1A57072C1AB}"/>
    <pc:docChg chg="addSld modSld sldOrd">
      <pc:chgData name="Arunim Bhattacharya" userId="0380cd26-8aa9-4fe2-896a-6c3d942cf0ed" providerId="ADAL" clId="{2CB33ED4-C4D8-4C29-8C64-D1A57072C1AB}" dt="2022-09-23T18:23:56.694" v="106" actId="14826"/>
      <pc:docMkLst>
        <pc:docMk/>
      </pc:docMkLst>
      <pc:sldChg chg="addSp modSp new mod">
        <pc:chgData name="Arunim Bhattacharya" userId="0380cd26-8aa9-4fe2-896a-6c3d942cf0ed" providerId="ADAL" clId="{2CB33ED4-C4D8-4C29-8C64-D1A57072C1AB}" dt="2022-09-23T18:23:45.707" v="105" actId="14826"/>
        <pc:sldMkLst>
          <pc:docMk/>
          <pc:sldMk cId="1238053330" sldId="292"/>
        </pc:sldMkLst>
        <pc:spChg chg="add mod">
          <ac:chgData name="Arunim Bhattacharya" userId="0380cd26-8aa9-4fe2-896a-6c3d942cf0ed" providerId="ADAL" clId="{2CB33ED4-C4D8-4C29-8C64-D1A57072C1AB}" dt="2022-09-23T17:37:00.527" v="71" actId="20577"/>
          <ac:spMkLst>
            <pc:docMk/>
            <pc:sldMk cId="1238053330" sldId="292"/>
            <ac:spMk id="4" creationId="{92B2C494-3F96-F835-D90D-50934704E4D8}"/>
          </ac:spMkLst>
        </pc:spChg>
        <pc:picChg chg="add mod modCrop">
          <ac:chgData name="Arunim Bhattacharya" userId="0380cd26-8aa9-4fe2-896a-6c3d942cf0ed" providerId="ADAL" clId="{2CB33ED4-C4D8-4C29-8C64-D1A57072C1AB}" dt="2022-09-23T18:23:45.707" v="105" actId="14826"/>
          <ac:picMkLst>
            <pc:docMk/>
            <pc:sldMk cId="1238053330" sldId="292"/>
            <ac:picMk id="3" creationId="{D49F0F69-6084-C891-65C0-4061FEAF3097}"/>
          </ac:picMkLst>
        </pc:picChg>
      </pc:sldChg>
      <pc:sldChg chg="addSp modSp add mod">
        <pc:chgData name="Arunim Bhattacharya" userId="0380cd26-8aa9-4fe2-896a-6c3d942cf0ed" providerId="ADAL" clId="{2CB33ED4-C4D8-4C29-8C64-D1A57072C1AB}" dt="2022-09-23T18:23:56.694" v="106" actId="14826"/>
        <pc:sldMkLst>
          <pc:docMk/>
          <pc:sldMk cId="325137095" sldId="293"/>
        </pc:sldMkLst>
        <pc:spChg chg="add mod">
          <ac:chgData name="Arunim Bhattacharya" userId="0380cd26-8aa9-4fe2-896a-6c3d942cf0ed" providerId="ADAL" clId="{2CB33ED4-C4D8-4C29-8C64-D1A57072C1AB}" dt="2022-09-23T17:37:31.898" v="103" actId="1076"/>
          <ac:spMkLst>
            <pc:docMk/>
            <pc:sldMk cId="325137095" sldId="293"/>
            <ac:spMk id="4" creationId="{8BBD3B02-30F1-9C93-C321-2122A2E55E33}"/>
          </ac:spMkLst>
        </pc:spChg>
        <pc:picChg chg="add mod modCrop">
          <ac:chgData name="Arunim Bhattacharya" userId="0380cd26-8aa9-4fe2-896a-6c3d942cf0ed" providerId="ADAL" clId="{2CB33ED4-C4D8-4C29-8C64-D1A57072C1AB}" dt="2022-09-23T18:23:56.694" v="106" actId="14826"/>
          <ac:picMkLst>
            <pc:docMk/>
            <pc:sldMk cId="325137095" sldId="293"/>
            <ac:picMk id="3" creationId="{E2D1991F-87BE-B590-D5F4-83F590E81EF1}"/>
          </ac:picMkLst>
        </pc:picChg>
      </pc:sldChg>
      <pc:sldChg chg="addSp modSp add mod ord">
        <pc:chgData name="Arunim Bhattacharya" userId="0380cd26-8aa9-4fe2-896a-6c3d942cf0ed" providerId="ADAL" clId="{2CB33ED4-C4D8-4C29-8C64-D1A57072C1AB}" dt="2022-09-23T18:23:37.810" v="104" actId="14826"/>
        <pc:sldMkLst>
          <pc:docMk/>
          <pc:sldMk cId="422870707" sldId="294"/>
        </pc:sldMkLst>
        <pc:spChg chg="add mod">
          <ac:chgData name="Arunim Bhattacharya" userId="0380cd26-8aa9-4fe2-896a-6c3d942cf0ed" providerId="ADAL" clId="{2CB33ED4-C4D8-4C29-8C64-D1A57072C1AB}" dt="2022-09-23T17:36:52.996" v="61" actId="1076"/>
          <ac:spMkLst>
            <pc:docMk/>
            <pc:sldMk cId="422870707" sldId="294"/>
            <ac:spMk id="4" creationId="{A43BDBBD-BD75-3CEE-5F06-F5C156B837BB}"/>
          </ac:spMkLst>
        </pc:spChg>
        <pc:picChg chg="add mod modCrop">
          <ac:chgData name="Arunim Bhattacharya" userId="0380cd26-8aa9-4fe2-896a-6c3d942cf0ed" providerId="ADAL" clId="{2CB33ED4-C4D8-4C29-8C64-D1A57072C1AB}" dt="2022-09-23T18:23:37.810" v="104" actId="14826"/>
          <ac:picMkLst>
            <pc:docMk/>
            <pc:sldMk cId="422870707" sldId="294"/>
            <ac:picMk id="3" creationId="{7E28F563-F94F-88AE-2F9F-CBF82FF02C4B}"/>
          </ac:picMkLst>
        </pc:picChg>
      </pc:sldChg>
    </pc:docChg>
  </pc:docChgLst>
</pc:chgInfo>
</file>

<file path=ppt/comments/modernComment_101_39FB7E35.xml><?xml version="1.0" encoding="utf-8"?>
<p188:cmLst xmlns:a="http://schemas.openxmlformats.org/drawingml/2006/main" xmlns:r="http://schemas.openxmlformats.org/officeDocument/2006/relationships" xmlns:p188="http://schemas.microsoft.com/office/powerpoint/2018/8/main">
  <p188:cm id="{410FC78D-3A9D-472C-A354-848F169525F2}" authorId="{AAC267CB-F48B-6DB1-F27F-60EA2DAC6BBA}" created="2022-08-17T02:37:15.265">
    <ac:deMkLst xmlns:ac="http://schemas.microsoft.com/office/drawing/2013/main/command">
      <pc:docMk xmlns:pc="http://schemas.microsoft.com/office/powerpoint/2013/main/command"/>
      <pc:sldMk xmlns:pc="http://schemas.microsoft.com/office/powerpoint/2013/main/command" cId="972783157" sldId="257"/>
      <ac:picMk id="451" creationId="{B89E8F5B-B6E0-A4F8-6EE7-459CDB3D71B3}"/>
    </ac:deMkLst>
    <p188:replyLst>
      <p188:reply id="{0075B1A9-B149-4729-AD10-4E736F1295AA}" authorId="{161C067A-90F6-0024-551D-3D31A755DB01}" created="2022-08-17T17:48:48.816">
        <p188:txBody>
          <a:bodyPr/>
          <a:lstStyle/>
          <a:p>
            <a:r>
              <a:rPr lang="en-US"/>
              <a:t>Changed the Equation, Although lowering the lower limit to 0.01 gives a better fit</a:t>
            </a:r>
          </a:p>
        </p188:txBody>
      </p188:reply>
      <p188:reply id="{3089FEF9-C53B-47E3-8E88-8C8BF789D952}" authorId="{AAC267CB-F48B-6DB1-F27F-60EA2DAC6BBA}" created="2022-08-20T19:12:29.083">
        <p188:txBody>
          <a:bodyPr/>
          <a:lstStyle/>
          <a:p>
            <a:r>
              <a:rPr lang="en-US"/>
              <a:t>Okay sure, use that as the lower limit then.</a:t>
            </a:r>
          </a:p>
        </p188:txBody>
      </p188:reply>
    </p188:replyLst>
    <p188:txBody>
      <a:bodyPr/>
      <a:lstStyle/>
      <a:p>
        <a:r>
          <a:rPr lang="en-US"/>
          <a:t>[@Arunim Bhattacharya] Regarding lambda, it represents the rate at which a particular compartment (S, Sh, Sm) gets infected. Also, we need to recognize that Ih and Im will have lower rates of infection. Furthermore, if a susceptible person is wearing a mask, they will have lower susceptibility. Therefore we need eta terms for infection and eta terms for susceptibles. So  the final equations I think will be 
\lambda &amp;=\frac{\beta}{N}(I + (1-\eta_{ih})I_h + (1-\eta_{im})I_m) \\
\lambda_m &amp;=\frac{\beta}{N}(1-\eta_{sm})(I + (1-\eta_{ih})I_h + (1-\eta_{im})I_m) \\
\lambda_h &amp;=\frac{\beta}{N}(1-\eta_{sh})(I + (1-\eta_{ih})I_h + (1-\eta_{im})I_m)
Since these too will be free parameters, we can see that none of the etas can be more than 1. I suggest you put the limits on the constraints to be between 0.1 and 1 
Remember to keep track of the variables--easy mistake to make if you are not doing it and wastes a ton of time</a:t>
        </a:r>
      </a:p>
    </p188:txBody>
  </p188:cm>
</p188:cmLst>
</file>

<file path=ppt/comments/modernComment_102_AE57D800.xml><?xml version="1.0" encoding="utf-8"?>
<p188:cmLst xmlns:a="http://schemas.openxmlformats.org/drawingml/2006/main" xmlns:r="http://schemas.openxmlformats.org/officeDocument/2006/relationships" xmlns:p188="http://schemas.microsoft.com/office/powerpoint/2018/8/main">
  <p188:cm id="{44E0C031-8A59-466C-8BDA-A546A2F30C4A}" authorId="{AAC267CB-F48B-6DB1-F27F-60EA2DAC6BBA}" status="resolved" created="2022-08-17T02:39:04.922" complete="100000">
    <ac:deMkLst xmlns:ac="http://schemas.microsoft.com/office/drawing/2013/main/command">
      <pc:docMk xmlns:pc="http://schemas.microsoft.com/office/powerpoint/2013/main/command"/>
      <pc:sldMk xmlns:pc="http://schemas.microsoft.com/office/powerpoint/2013/main/command" cId="2924992512" sldId="258"/>
      <ac:spMk id="47" creationId="{08CBD675-9C85-546B-D51A-BB91CA5F7AD7}"/>
    </ac:deMkLst>
    <p188:replyLst>
      <p188:reply id="{BF892384-36DF-4C28-97BA-765C16D6EE42}" authorId="{161C067A-90F6-0024-551D-3D31A755DB01}" created="2022-08-17T16:17:24.507">
        <p188:txBody>
          <a:bodyPr/>
          <a:lstStyle/>
          <a:p>
            <a:r>
              <a:rPr lang="en-US"/>
              <a:t>done</a:t>
            </a:r>
          </a:p>
        </p188:txBody>
      </p188:reply>
    </p188:replyLst>
    <p188:txBody>
      <a:bodyPr/>
      <a:lstStyle/>
      <a:p>
        <a:r>
          <a:rPr lang="en-US"/>
          <a:t>[@Arunim Bhattacharya] we have eta for reduced infection rates and also transfer between sh and S, which is confusing. How about you use \xi for transfer between isolated and normal compartments throughout? Can you change this in here and the equations next slide</a:t>
        </a:r>
      </a:p>
    </p188:txBody>
  </p188:cm>
</p188:cmLst>
</file>

<file path=ppt/comments/modernComment_108_A0A05DFA.xml><?xml version="1.0" encoding="utf-8"?>
<p188:cmLst xmlns:a="http://schemas.openxmlformats.org/drawingml/2006/main" xmlns:r="http://schemas.openxmlformats.org/officeDocument/2006/relationships" xmlns:p188="http://schemas.microsoft.com/office/powerpoint/2018/8/main">
  <p188:cm id="{655C3374-154F-4182-87D9-AAAB3D0E04A9}" authorId="{AAC267CB-F48B-6DB1-F27F-60EA2DAC6BBA}" status="resolved" created="2022-08-12T14:56:19.247" complete="100000">
    <ac:deMkLst xmlns:ac="http://schemas.microsoft.com/office/drawing/2013/main/command">
      <pc:docMk xmlns:pc="http://schemas.microsoft.com/office/powerpoint/2013/main/command"/>
      <pc:sldMk xmlns:pc="http://schemas.microsoft.com/office/powerpoint/2013/main/command" cId="2694864378" sldId="264"/>
      <ac:picMk id="3" creationId="{297F0B72-39B0-45F2-057E-0163C5F52D58}"/>
    </ac:deMkLst>
    <p188:replyLst>
      <p188:reply id="{9D2D3A71-EC9E-4112-A837-6B574E151986}" authorId="{161C067A-90F6-0024-551D-3D31A755DB01}" created="2022-08-12T21:13:04.105">
        <p188:txBody>
          <a:bodyPr/>
          <a:lstStyle/>
          <a:p>
            <a:r>
              <a:rPr lang="en-US"/>
              <a:t>I am looking to fix it
</a:t>
            </a:r>
          </a:p>
        </p188:txBody>
      </p188:reply>
    </p188:replyLst>
    <p188:txBody>
      <a:bodyPr/>
      <a:lstStyle/>
      <a:p>
        <a:r>
          <a:rPr lang="en-US"/>
          <a:t>[@Arunim Bhattacharya] do you know why does the exposed here look more than the one in the previous slide? </a:t>
        </a:r>
      </a:p>
    </p188:txBody>
  </p188:cm>
</p188:cmLst>
</file>

<file path=ppt/comments/modernComment_10A_D473355F.xml><?xml version="1.0" encoding="utf-8"?>
<p188:cmLst xmlns:a="http://schemas.openxmlformats.org/drawingml/2006/main" xmlns:r="http://schemas.openxmlformats.org/officeDocument/2006/relationships" xmlns:p188="http://schemas.microsoft.com/office/powerpoint/2018/8/main">
  <p188:cm id="{FC748303-EFDF-4CDD-B4FF-8C5BCBE3E06A}" authorId="{AAC267CB-F48B-6DB1-F27F-60EA2DAC6BBA}" status="resolved" created="2022-08-13T21:10:34.053" complete="100000">
    <pc:sldMkLst xmlns:pc="http://schemas.microsoft.com/office/powerpoint/2013/main/command">
      <pc:docMk/>
      <pc:sldMk cId="3564320095" sldId="266"/>
    </pc:sldMkLst>
    <p188:replyLst>
      <p188:reply id="{7E827F30-C0CD-49BC-98E6-0E0D462091C0}" authorId="{161C067A-90F6-0024-551D-3D31A755DB01}" created="2022-08-16T23:52:26.534">
        <p188:txBody>
          <a:bodyPr/>
          <a:lstStyle/>
          <a:p>
            <a:r>
              <a:rPr lang="en-US"/>
              <a:t>I think we fixed that</a:t>
            </a:r>
          </a:p>
        </p188:txBody>
      </p188:reply>
    </p188:replyLst>
    <p188:txBody>
      <a:bodyPr/>
      <a:lstStyle/>
      <a:p>
        <a:r>
          <a:rPr lang="en-US"/>
          <a:t>[@Arunim Bhattacharya] This is very weird to me that even with a single objective function it works so terribly. I've haven't seen that before. I mean you were able to fit the data in the paper, so why is this so hard? Can you investigate please? If it is stuck in a local minima then you probably need to try different initial condition...</a:t>
        </a:r>
      </a:p>
    </p188:txBody>
  </p188:cm>
  <p188:cm id="{2A941174-A004-4C73-8319-492672649890}" authorId="{AAC267CB-F48B-6DB1-F27F-60EA2DAC6BBA}" status="resolved" created="2022-08-13T21:13:00.758" complete="100000">
    <pc:sldMkLst xmlns:pc="http://schemas.microsoft.com/office/powerpoint/2013/main/command">
      <pc:docMk/>
      <pc:sldMk cId="3564320095" sldId="266"/>
    </pc:sldMkLst>
    <p188:replyLst>
      <p188:reply id="{DBD1765B-0825-4855-B712-D150600263A9}" authorId="{161C067A-90F6-0024-551D-3D31A755DB01}" created="2022-08-16T15:43:21.537">
        <p188:txBody>
          <a:bodyPr/>
          <a:lstStyle/>
          <a:p>
            <a:r>
              <a:rPr lang="en-US"/>
              <a:t>Yes I did it, image in the next slides
</a:t>
            </a:r>
          </a:p>
        </p188:txBody>
      </p188:reply>
    </p188:replyLst>
    <p188:txBody>
      <a:bodyPr/>
      <a:lstStyle/>
      <a:p>
        <a:r>
          <a:rPr lang="en-US"/>
          <a:t>[@Arunim Bhattacharya] if death rate cannot be reduced, then probably mu too needs to be part of the optimization vector. Can you try that?</a:t>
        </a:r>
      </a:p>
    </p188:txBody>
  </p188:cm>
</p188:cmLst>
</file>

<file path=ppt/comments/modernComment_10F_8AC1960C.xml><?xml version="1.0" encoding="utf-8"?>
<p188:cmLst xmlns:a="http://schemas.openxmlformats.org/drawingml/2006/main" xmlns:r="http://schemas.openxmlformats.org/officeDocument/2006/relationships" xmlns:p188="http://schemas.microsoft.com/office/powerpoint/2018/8/main">
  <p188:cm id="{482F302E-F090-4973-B574-D028B4C379FE}" authorId="{AAC267CB-F48B-6DB1-F27F-60EA2DAC6BBA}" status="resolved" created="2022-08-17T02:43:04.049" complete="100000">
    <pc:sldMkLst xmlns:pc="http://schemas.microsoft.com/office/powerpoint/2013/main/command">
      <pc:docMk/>
      <pc:sldMk cId="2327942668" sldId="271"/>
    </pc:sldMkLst>
    <p188:replyLst>
      <p188:reply id="{6B8A2AD3-BDAF-4B1C-95BD-33C3B93C0244}" authorId="{161C067A-90F6-0024-551D-3D31A755DB01}" created="2022-08-17T18:04:50.997">
        <p188:txBody>
          <a:bodyPr/>
          <a:lstStyle/>
          <a:p>
            <a:r>
              <a:rPr lang="en-US"/>
              <a:t>Slide 12
</a:t>
            </a:r>
          </a:p>
        </p188:txBody>
      </p188:reply>
      <p188:reply id="{853927CD-84E9-41FC-A7A4-9364A797D0C5}" authorId="{AAC267CB-F48B-6DB1-F27F-60EA2DAC6BBA}" created="2022-08-17T19:15:00.091">
        <p188:txBody>
          <a:bodyPr/>
          <a:lstStyle/>
          <a:p>
            <a:r>
              <a:rPr lang="en-US"/>
              <a:t>Reopening this so that now you can work on using piecewise forms for everything.  </a:t>
            </a:r>
          </a:p>
        </p188:txBody>
      </p188:reply>
    </p188:replyLst>
    <p188:txBody>
      <a:bodyPr/>
      <a:lstStyle/>
      <a:p>
        <a:r>
          <a:rPr lang="en-US"/>
          <a:t>[@Arunim Bhattacharya] This is better so after changing the lambda check again with constant sigma and \xi (new name) values. 
Once we get the infected to look similar, check in with me and then we can start playing with piecewise continuous. I think we may have to make beta, mu, kappa etc. also piecewise continuous between the original limits because different variants have different effects. </a:t>
        </a:r>
      </a:p>
    </p188:txBody>
  </p188:cm>
</p188:cmLst>
</file>

<file path=ppt/comments/modernComment_114_C2B75D06.xml><?xml version="1.0" encoding="utf-8"?>
<p188:cmLst xmlns:a="http://schemas.openxmlformats.org/drawingml/2006/main" xmlns:r="http://schemas.openxmlformats.org/officeDocument/2006/relationships" xmlns:p188="http://schemas.microsoft.com/office/powerpoint/2018/8/main">
  <p188:cm id="{9F5C326E-F813-404D-9D4B-CDE3AC0D1F00}" authorId="{AAC267CB-F48B-6DB1-F27F-60EA2DAC6BBA}" status="resolved" created="2022-08-17T19:15:59.310" complete="100000">
    <ac:deMkLst xmlns:ac="http://schemas.microsoft.com/office/drawing/2013/main/command">
      <pc:docMk xmlns:pc="http://schemas.microsoft.com/office/powerpoint/2013/main/command"/>
      <pc:sldMk xmlns:pc="http://schemas.microsoft.com/office/powerpoint/2013/main/command" cId="3266796806" sldId="276"/>
      <ac:picMk id="3" creationId="{297F0B72-39B0-45F2-057E-0163C5F52D58}"/>
    </ac:deMkLst>
    <p188:replyLst>
      <p188:reply id="{55677A62-37F9-47D7-BDF9-3DFB609254AE}" authorId="{161C067A-90F6-0024-551D-3D31A755DB01}" created="2022-08-19T21:11:41.082">
        <p188:txBody>
          <a:bodyPr/>
          <a:lstStyle/>
          <a:p>
            <a:r>
              <a:rPr lang="en-US"/>
              <a:t>Now lotting plot phi and xi</a:t>
            </a:r>
          </a:p>
        </p188:txBody>
      </p188:reply>
    </p188:replyLst>
    <p188:txBody>
      <a:bodyPr/>
      <a:lstStyle/>
      <a:p>
        <a:r>
          <a:rPr lang="en-US"/>
          <a:t>[@Arunim Bhattacharya] bottom right graph has only two variables, but we should plot phi and xi </a:t>
        </a:r>
      </a:p>
    </p188:txBody>
  </p188:cm>
</p188:cmLst>
</file>

<file path=ppt/comments/modernComment_117_15FCA92.xml><?xml version="1.0" encoding="utf-8"?>
<p188:cmLst xmlns:a="http://schemas.openxmlformats.org/drawingml/2006/main" xmlns:r="http://schemas.openxmlformats.org/officeDocument/2006/relationships" xmlns:p188="http://schemas.microsoft.com/office/powerpoint/2018/8/main">
  <p188:cm id="{F0D5AC59-890E-4823-B0AF-125384C85D5B}" authorId="{AAC267CB-F48B-6DB1-F27F-60EA2DAC6BBA}" created="2022-08-20T19:16:27.849">
    <ac:deMkLst xmlns:ac="http://schemas.microsoft.com/office/drawing/2013/main/command">
      <pc:docMk xmlns:pc="http://schemas.microsoft.com/office/powerpoint/2013/main/command"/>
      <pc:sldMk xmlns:pc="http://schemas.microsoft.com/office/powerpoint/2013/main/command" cId="23054994" sldId="279"/>
      <ac:spMk id="2" creationId="{9CDF4C36-AFE2-E036-A036-48DB97018FD1}"/>
    </ac:deMkLst>
    <p188:txBody>
      <a:bodyPr/>
      <a:lstStyle/>
      <a:p>
        <a:r>
          <a:rPr lang="en-US"/>
          <a:t>I feel we have to fix the objective function in more rigorous way to get this to work. Look at this set of slides and see if you https://engineering.purdue.edu/~sudhoff/ee630/Lecture09.pdf
We are doing weighted sum but perhaps max of all errors could be another option.</a:t>
        </a:r>
      </a:p>
    </p188:txBody>
  </p188:cm>
  <p188:cm id="{C6E6D1AB-A11B-41CD-A1A0-4FBB6045B8BA}" authorId="{AAC267CB-F48B-6DB1-F27F-60EA2DAC6BBA}" created="2022-08-20T19:17:36.021">
    <ac:deMkLst xmlns:ac="http://schemas.microsoft.com/office/drawing/2013/main/command">
      <pc:docMk xmlns:pc="http://schemas.microsoft.com/office/powerpoint/2013/main/command"/>
      <pc:sldMk xmlns:pc="http://schemas.microsoft.com/office/powerpoint/2013/main/command" cId="23054994" sldId="279"/>
      <ac:spMk id="2" creationId="{9CDF4C36-AFE2-E036-A036-48DB97018FD1}"/>
    </ac:deMkLst>
    <p188:txBody>
      <a:bodyPr/>
      <a:lstStyle/>
      <a:p>
        <a:r>
          <a:rPr lang="en-US"/>
          <a:t>Also try searching papers for "multi objective optimization" and see what people have done and use that. I am not very familiar with multi objective in fmincon. In filtering, we simply multiply the likelihoods which makes sense here but in optimization, maybe there is a better way to get it to work.</a:t>
        </a:r>
      </a:p>
    </p188:txBody>
  </p188:cm>
</p188:cmLst>
</file>

<file path=ppt/comments/modernComment_118_BBCE0237.xml><?xml version="1.0" encoding="utf-8"?>
<p188:cmLst xmlns:a="http://schemas.openxmlformats.org/drawingml/2006/main" xmlns:r="http://schemas.openxmlformats.org/officeDocument/2006/relationships" xmlns:p188="http://schemas.microsoft.com/office/powerpoint/2018/8/main">
  <p188:cm id="{F2FEA386-47EE-4118-BE25-4B97B1D96D58}" authorId="{AAC267CB-F48B-6DB1-F27F-60EA2DAC6BBA}" status="resolved" created="2022-08-19T20:49:16.759" complete="100000">
    <ac:deMkLst xmlns:ac="http://schemas.microsoft.com/office/drawing/2013/main/command">
      <pc:docMk xmlns:pc="http://schemas.microsoft.com/office/powerpoint/2013/main/command"/>
      <pc:sldMk xmlns:pc="http://schemas.microsoft.com/office/powerpoint/2013/main/command" cId="3150840375" sldId="280"/>
      <ac:picMk id="3" creationId="{C78EB697-5993-19C7-7AC3-B62C42B784D3}"/>
    </ac:deMkLst>
    <p188:replyLst>
      <p188:reply id="{F7C9D76E-8C59-4860-BD61-E879C1B3D4AE}" authorId="{161C067A-90F6-0024-551D-3D31A755DB01}" created="2022-08-20T06:15:35.542">
        <p188:txBody>
          <a:bodyPr/>
          <a:lstStyle/>
          <a:p>
            <a:r>
              <a:rPr lang="en-US"/>
              <a:t>You are right, I forgot to plot the beta value. Beta is not constant. I plotted all other tuneable parameters .</a:t>
            </a:r>
          </a:p>
        </p188:txBody>
      </p188:reply>
    </p188:replyLst>
    <p188:txBody>
      <a:bodyPr/>
      <a:lstStyle/>
      <a:p>
        <a:r>
          <a:rPr lang="en-US"/>
          <a:t>Was there a same beta value for all of the sections? If you look at my email closely, you'll see that I asked for different beta, mu etc. If they were, they should be plotted on bottom right plot</a:t>
        </a:r>
      </a:p>
    </p188:txBody>
  </p188:cm>
  <p188:cm id="{78534D82-007D-42AF-B5D6-51ADE6D30E40}" authorId="{AAC267CB-F48B-6DB1-F27F-60EA2DAC6BBA}" status="resolved" created="2022-08-19T20:50:49.510" complete="100000">
    <pc:sldMkLst xmlns:pc="http://schemas.microsoft.com/office/powerpoint/2013/main/command">
      <pc:docMk/>
      <pc:sldMk cId="3150840375" sldId="280"/>
    </pc:sldMkLst>
    <p188:replyLst>
      <p188:reply id="{59226302-80D5-422C-B51E-4DCFD5865432}" authorId="{161C067A-90F6-0024-551D-3D31A755DB01}" created="2022-08-20T17:34:16.340">
        <p188:txBody>
          <a:bodyPr/>
          <a:lstStyle/>
          <a:p>
            <a:r>
              <a:rPr lang="en-US"/>
              <a:t>Yes, The first infect requires a lot of iterations to fit</a:t>
            </a:r>
          </a:p>
        </p188:txBody>
      </p188:reply>
    </p188:replyLst>
    <p188:txBody>
      <a:bodyPr/>
      <a:lstStyle/>
      <a:p>
        <a:r>
          <a:rPr lang="en-US"/>
          <a:t>Did you try things we did last time like looking at if fmincon gets stuck in a local minima and if not increasing the number of iterations? </a:t>
        </a:r>
      </a:p>
    </p188:txBody>
  </p188:cm>
</p188:cmLst>
</file>

<file path=ppt/comments/modernComment_119_D1373BA1.xml><?xml version="1.0" encoding="utf-8"?>
<p188:cmLst xmlns:a="http://schemas.openxmlformats.org/drawingml/2006/main" xmlns:r="http://schemas.openxmlformats.org/officeDocument/2006/relationships" xmlns:p188="http://schemas.microsoft.com/office/powerpoint/2018/8/main">
  <p188:cm id="{AFE810F7-07EF-4D33-8D0A-D6E8709F1D07}" authorId="{AAC267CB-F48B-6DB1-F27F-60EA2DAC6BBA}" status="resolved" created="2022-08-19T20:56:56.656" complete="100000">
    <pc:sldMkLst xmlns:pc="http://schemas.microsoft.com/office/powerpoint/2013/main/command">
      <pc:docMk/>
      <pc:sldMk cId="3510057889" sldId="281"/>
    </pc:sldMkLst>
    <p188:replyLst>
      <p188:reply id="{FFFF6918-8197-46D3-87C6-A8F6463906A7}" authorId="{161C067A-90F6-0024-551D-3D31A755DB01}" created="2022-08-20T17:37:25.307">
        <p188:txBody>
          <a:bodyPr/>
          <a:lstStyle/>
          <a:p>
            <a:r>
              <a:rPr lang="en-US"/>
              <a:t>For now I am not initialize the derivatives</a:t>
            </a:r>
          </a:p>
        </p188:txBody>
      </p188:reply>
    </p188:replyLst>
    <p188:txBody>
      <a:bodyPr/>
      <a:lstStyle/>
      <a:p>
        <a:r>
          <a:rPr lang="en-US"/>
          <a:t>When you initialize the next section, it may be a good idea to also initialize the derivatives. That will help rid of the sudden discontinuities in the outputs.</a:t>
        </a:r>
      </a:p>
    </p188:txBody>
  </p188:cm>
</p188:cmLst>
</file>

<file path=ppt/comments/modernComment_11A_62D95216.xml><?xml version="1.0" encoding="utf-8"?>
<p188:cmLst xmlns:a="http://schemas.openxmlformats.org/drawingml/2006/main" xmlns:r="http://schemas.openxmlformats.org/officeDocument/2006/relationships" xmlns:p188="http://schemas.microsoft.com/office/powerpoint/2018/8/main">
  <p188:cm id="{0298CAC5-91D5-41C4-AAA2-A900969C0245}" authorId="{AAC267CB-F48B-6DB1-F27F-60EA2DAC6BBA}" status="resolved" created="2022-08-19T20:53:41.200" complete="100000">
    <pc:sldMkLst xmlns:pc="http://schemas.microsoft.com/office/powerpoint/2013/main/command">
      <pc:docMk/>
      <pc:sldMk cId="1658409494" sldId="282"/>
    </pc:sldMkLst>
    <p188:replyLst>
      <p188:reply id="{0C98B485-0C7C-4DBF-BE0C-1C276D268A80}" authorId="{161C067A-90F6-0024-551D-3D31A755DB01}" created="2022-08-20T17:34:58.643">
        <p188:txBody>
          <a:bodyPr/>
          <a:lstStyle/>
          <a:p>
            <a:r>
              <a:rPr lang="en-US"/>
              <a:t>I fixed the errors, I think Vaccination, Deaths and Infectious fit well.</a:t>
            </a:r>
          </a:p>
        </p188:txBody>
      </p188:reply>
    </p188:replyLst>
    <p188:txBody>
      <a:bodyPr/>
      <a:lstStyle/>
      <a:p>
        <a:r>
          <a:rPr lang="en-US"/>
          <a:t>Look at slide 19, that was a much harder problem for fmincon to fix. We just made it super easy for it to work and the fits on infectious are worse!</a:t>
        </a:r>
      </a:p>
    </p188:txBody>
  </p188:cm>
  <p188:cm id="{7D2E2BA5-1CFE-403C-AEEF-A79B8D8258D1}" authorId="{AAC267CB-F48B-6DB1-F27F-60EA2DAC6BBA}" status="resolved" created="2022-08-19T20:54:45.951" complete="100000">
    <pc:sldMkLst xmlns:pc="http://schemas.microsoft.com/office/powerpoint/2013/main/command">
      <pc:docMk/>
      <pc:sldMk cId="1658409494" sldId="282"/>
    </pc:sldMkLst>
    <p188:replyLst>
      <p188:reply id="{1C279949-65C6-4492-963F-502F75922CF3}" authorId="{161C067A-90F6-0024-551D-3D31A755DB01}" created="2022-08-20T17:35:07.971">
        <p188:txBody>
          <a:bodyPr/>
          <a:lstStyle/>
          <a:p>
            <a:r>
              <a:rPr lang="en-US"/>
              <a:t>ok</a:t>
            </a:r>
          </a:p>
        </p188:txBody>
      </p188:reply>
    </p188:replyLst>
    <p188:txBody>
      <a:bodyPr/>
      <a:lstStyle/>
      <a:p>
        <a:r>
          <a:rPr lang="en-US"/>
          <a:t>To keep things manageable, could you please respond to each comment I have put them. I will close them when I see your response.</a:t>
        </a:r>
      </a:p>
    </p188:txBody>
  </p188:cm>
</p188:cmLst>
</file>

<file path=ppt/comments/modernComment_11B_CFCD9648.xml><?xml version="1.0" encoding="utf-8"?>
<p188:cmLst xmlns:a="http://schemas.openxmlformats.org/drawingml/2006/main" xmlns:r="http://schemas.openxmlformats.org/officeDocument/2006/relationships" xmlns:p188="http://schemas.microsoft.com/office/powerpoint/2018/8/main">
  <p188:cm id="{A43F456E-748E-443D-A2BA-A0DFF419ED72}" authorId="{AAC267CB-F48B-6DB1-F27F-60EA2DAC6BBA}" created="2022-08-20T19:14:22.739">
    <pc:sldMkLst xmlns:pc="http://schemas.microsoft.com/office/powerpoint/2013/main/command">
      <pc:docMk/>
      <pc:sldMk cId="3486357064" sldId="283"/>
    </pc:sldMkLst>
    <p188:replyLst>
      <p188:reply id="{15277193-D861-471C-985D-D5B2950D1BB3}" authorId="{161C067A-90F6-0024-551D-3D31A755DB01}" created="2022-08-20T21:20:05.199">
        <p188:txBody>
          <a:bodyPr/>
          <a:lstStyle/>
          <a:p>
            <a:r>
              <a:rPr lang="en-US"/>
              <a:t>Yes, these are the new fits. Yes the details are getting smoothed over. Do we need to add more variants?</a:t>
            </a:r>
          </a:p>
        </p188:txBody>
      </p188:reply>
    </p188:replyLst>
    <p188:txBody>
      <a:bodyPr/>
      <a:lstStyle/>
      <a:p>
        <a:r>
          <a:rPr lang="en-US"/>
          <a:t>Are these the new plots/fits? They look better but we miss some details in infections and vaccination.</a:t>
        </a:r>
      </a:p>
    </p188:txBody>
  </p188:cm>
  <p188:cm id="{4658514B-D0DD-45E4-B9A6-14C2C41DF7F3}" authorId="{AAC267CB-F48B-6DB1-F27F-60EA2DAC6BBA}" created="2022-08-20T19:15:02.005">
    <pc:sldMkLst xmlns:pc="http://schemas.microsoft.com/office/powerpoint/2013/main/command">
      <pc:docMk/>
      <pc:sldMk cId="3486357064" sldId="283"/>
    </pc:sldMkLst>
    <p188:replyLst>
      <p188:reply id="{A6FE472F-2573-4787-997F-D2D9F7AEC080}" authorId="{161C067A-90F6-0024-551D-3D31A755DB01}" created="2022-08-20T21:21:06.232">
        <p188:txBody>
          <a:bodyPr/>
          <a:lstStyle/>
          <a:p>
            <a:r>
              <a:rPr lang="en-US"/>
              <a:t>Beta is actually trying to be at the maximum, I limited it to 0.5.
</a:t>
            </a:r>
          </a:p>
        </p188:txBody>
      </p188:reply>
    </p188:replyLst>
    <p188:txBody>
      <a:bodyPr/>
      <a:lstStyle/>
      <a:p>
        <a:r>
          <a:rPr lang="en-US"/>
          <a:t>The beta doesn't change much, does it?</a:t>
        </a:r>
      </a:p>
    </p188:txBody>
  </p188:cm>
  <p188:cm id="{C848DDE8-7C22-4A4A-BB7E-02AAA3C6E894}" authorId="{AAC267CB-F48B-6DB1-F27F-60EA2DAC6BBA}" created="2022-08-20T19:18:44.396">
    <pc:sldMkLst xmlns:pc="http://schemas.microsoft.com/office/powerpoint/2013/main/command">
      <pc:docMk/>
      <pc:sldMk cId="3486357064" sldId="283"/>
    </pc:sldMkLst>
    <p188:txBody>
      <a:bodyPr/>
      <a:lstStyle/>
      <a:p>
        <a:r>
          <a:rPr lang="en-US"/>
          <a:t>Just for curiosity, with the fixes you already have found, can you go back to the model where we did not split the temporal sections and see if that also improves. Remember to put alpha back as sigmoid with a t0</a:t>
        </a:r>
      </a:p>
    </p188:txBody>
  </p188:cm>
</p188:cmLst>
</file>

<file path=ppt/comments/modernComment_11F_679488AC.xml><?xml version="1.0" encoding="utf-8"?>
<p188:cmLst xmlns:a="http://schemas.openxmlformats.org/drawingml/2006/main" xmlns:r="http://schemas.openxmlformats.org/officeDocument/2006/relationships" xmlns:p188="http://schemas.microsoft.com/office/powerpoint/2018/8/main">
  <p188:cm id="{C3DF7008-F238-4066-83EB-AC469A500190}" authorId="{AAC267CB-F48B-6DB1-F27F-60EA2DAC6BBA}" status="resolved" created="2022-08-17T02:39:04.922">
    <ac:deMkLst xmlns:ac="http://schemas.microsoft.com/office/drawing/2013/main/command">
      <pc:docMk xmlns:pc="http://schemas.microsoft.com/office/powerpoint/2013/main/command"/>
      <pc:sldMk xmlns:pc="http://schemas.microsoft.com/office/powerpoint/2013/main/command" cId="1737787564" sldId="287"/>
      <ac:spMk id="47" creationId="{08CBD675-9C85-546B-D51A-BB91CA5F7AD7}"/>
    </ac:deMkLst>
    <p188:replyLst>
      <p188:reply id="{BF892384-36DF-4C28-97BA-765C16D6EE42}" authorId="{161C067A-90F6-0024-551D-3D31A755DB01}" created="2022-08-17T16:17:24.507">
        <p188:txBody>
          <a:bodyPr/>
          <a:lstStyle/>
          <a:p>
            <a:r>
              <a:rPr lang="en-US"/>
              <a:t>done</a:t>
            </a:r>
          </a:p>
        </p188:txBody>
      </p188:reply>
    </p188:replyLst>
    <p188:txBody>
      <a:bodyPr/>
      <a:lstStyle/>
      <a:p>
        <a:r>
          <a:rPr lang="en-US"/>
          <a:t>[@Arunim Bhattacharya] we have eta for reduced infection rates and also transfer between sh and S, which is confusing. How about you use \xi for transfer between isolated and normal compartments throughout? Can you change this in here and the equations next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0ADF68-47DA-4680-B63C-967734442E6F}" type="datetimeFigureOut">
              <a:rPr lang="en-US" smtClean="0"/>
              <a:t>3/27/23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C6C56-75B7-48B1-B81F-DD11BD82C846}" type="slidenum">
              <a:rPr lang="en-US" smtClean="0"/>
              <a:t>‹#›</a:t>
            </a:fld>
            <a:endParaRPr lang="en-US"/>
          </a:p>
        </p:txBody>
      </p:sp>
    </p:spTree>
    <p:extLst>
      <p:ext uri="{BB962C8B-B14F-4D97-AF65-F5344CB8AC3E}">
        <p14:creationId xmlns:p14="http://schemas.microsoft.com/office/powerpoint/2010/main" val="886350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3C6C56-75B7-48B1-B81F-DD11BD82C846}" type="slidenum">
              <a:rPr lang="en-US" smtClean="0"/>
              <a:t>23</a:t>
            </a:fld>
            <a:endParaRPr lang="en-US"/>
          </a:p>
        </p:txBody>
      </p:sp>
    </p:spTree>
    <p:extLst>
      <p:ext uri="{BB962C8B-B14F-4D97-AF65-F5344CB8AC3E}">
        <p14:creationId xmlns:p14="http://schemas.microsoft.com/office/powerpoint/2010/main" val="2530406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3C6C56-75B7-48B1-B81F-DD11BD82C8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721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3C6C56-75B7-48B1-B81F-DD11BD82C846}" type="slidenum">
              <a:rPr lang="en-US" smtClean="0"/>
              <a:t>35</a:t>
            </a:fld>
            <a:endParaRPr lang="en-US"/>
          </a:p>
        </p:txBody>
      </p:sp>
    </p:spTree>
    <p:extLst>
      <p:ext uri="{BB962C8B-B14F-4D97-AF65-F5344CB8AC3E}">
        <p14:creationId xmlns:p14="http://schemas.microsoft.com/office/powerpoint/2010/main" val="1932379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3C6C56-75B7-48B1-B81F-DD11BD82C846}" type="slidenum">
              <a:rPr lang="en-US" smtClean="0"/>
              <a:t>41</a:t>
            </a:fld>
            <a:endParaRPr lang="en-US"/>
          </a:p>
        </p:txBody>
      </p:sp>
    </p:spTree>
    <p:extLst>
      <p:ext uri="{BB962C8B-B14F-4D97-AF65-F5344CB8AC3E}">
        <p14:creationId xmlns:p14="http://schemas.microsoft.com/office/powerpoint/2010/main" val="452571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46217C-CCB0-4E49-BDDD-B7DD69720A8A}" type="slidenum">
              <a:rPr lang="en-US" smtClean="0"/>
              <a:t>63</a:t>
            </a:fld>
            <a:endParaRPr lang="en-US"/>
          </a:p>
        </p:txBody>
      </p:sp>
    </p:spTree>
    <p:extLst>
      <p:ext uri="{BB962C8B-B14F-4D97-AF65-F5344CB8AC3E}">
        <p14:creationId xmlns:p14="http://schemas.microsoft.com/office/powerpoint/2010/main" val="2530715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6C0C-7B77-7192-3F51-5CE55BDF1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CFEEAA-C257-B4EC-2448-EBE1F5591E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4B07CC-C800-E404-6472-C8C771D8E0E5}"/>
              </a:ext>
            </a:extLst>
          </p:cNvPr>
          <p:cNvSpPr>
            <a:spLocks noGrp="1"/>
          </p:cNvSpPr>
          <p:nvPr>
            <p:ph type="dt" sz="half" idx="10"/>
          </p:nvPr>
        </p:nvSpPr>
        <p:spPr/>
        <p:txBody>
          <a:bodyPr/>
          <a:lstStyle/>
          <a:p>
            <a:fld id="{87905044-17DE-4859-8B55-E28FE96061EC}" type="datetimeFigureOut">
              <a:rPr lang="en-US" smtClean="0"/>
              <a:t>3/27/23</a:t>
            </a:fld>
            <a:endParaRPr lang="en-US"/>
          </a:p>
        </p:txBody>
      </p:sp>
      <p:sp>
        <p:nvSpPr>
          <p:cNvPr id="5" name="Footer Placeholder 4">
            <a:extLst>
              <a:ext uri="{FF2B5EF4-FFF2-40B4-BE49-F238E27FC236}">
                <a16:creationId xmlns:a16="http://schemas.microsoft.com/office/drawing/2014/main" id="{9DF90750-456D-540D-DCA3-D82DD9342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AFD83-4B0D-11F5-2235-3A680590EE9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077178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8C659-0A1C-5635-317D-4F5A02E7DB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C3E848-1937-1AFB-E195-06A1016315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97B69D-531D-C7DE-B34F-718DEFA6E7E2}"/>
              </a:ext>
            </a:extLst>
          </p:cNvPr>
          <p:cNvSpPr>
            <a:spLocks noGrp="1"/>
          </p:cNvSpPr>
          <p:nvPr>
            <p:ph type="dt" sz="half" idx="10"/>
          </p:nvPr>
        </p:nvSpPr>
        <p:spPr/>
        <p:txBody>
          <a:bodyPr/>
          <a:lstStyle/>
          <a:p>
            <a:fld id="{87905044-17DE-4859-8B55-E28FE96061EC}" type="datetimeFigureOut">
              <a:rPr lang="en-US" smtClean="0"/>
              <a:t>3/27/23</a:t>
            </a:fld>
            <a:endParaRPr lang="en-US"/>
          </a:p>
        </p:txBody>
      </p:sp>
      <p:sp>
        <p:nvSpPr>
          <p:cNvPr id="5" name="Footer Placeholder 4">
            <a:extLst>
              <a:ext uri="{FF2B5EF4-FFF2-40B4-BE49-F238E27FC236}">
                <a16:creationId xmlns:a16="http://schemas.microsoft.com/office/drawing/2014/main" id="{3CCEB9FE-B070-7671-5178-41F97D376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3405D-B332-FD18-ECA0-797D5D45C2B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858792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B3940E-537F-B00D-EC80-9CA593504F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42577A-23FC-3C31-99DD-BC1DE54B6E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60D96-5B47-2C40-352F-41AF670B78AB}"/>
              </a:ext>
            </a:extLst>
          </p:cNvPr>
          <p:cNvSpPr>
            <a:spLocks noGrp="1"/>
          </p:cNvSpPr>
          <p:nvPr>
            <p:ph type="dt" sz="half" idx="10"/>
          </p:nvPr>
        </p:nvSpPr>
        <p:spPr/>
        <p:txBody>
          <a:bodyPr/>
          <a:lstStyle/>
          <a:p>
            <a:fld id="{87905044-17DE-4859-8B55-E28FE96061EC}" type="datetimeFigureOut">
              <a:rPr lang="en-US" smtClean="0"/>
              <a:t>3/27/23</a:t>
            </a:fld>
            <a:endParaRPr lang="en-US"/>
          </a:p>
        </p:txBody>
      </p:sp>
      <p:sp>
        <p:nvSpPr>
          <p:cNvPr id="5" name="Footer Placeholder 4">
            <a:extLst>
              <a:ext uri="{FF2B5EF4-FFF2-40B4-BE49-F238E27FC236}">
                <a16:creationId xmlns:a16="http://schemas.microsoft.com/office/drawing/2014/main" id="{B12359A0-06A1-A0C0-DD12-A5E340134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FEBCE-4E1D-BB81-0050-6FCB8C441FDC}"/>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98402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AA4A-7658-2206-7AA9-21CC3A6EF8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8E39C-9D98-B29A-D055-7AAF40B0A4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4CABA3-0DE3-C828-AF30-9407D5F40FAD}"/>
              </a:ext>
            </a:extLst>
          </p:cNvPr>
          <p:cNvSpPr>
            <a:spLocks noGrp="1"/>
          </p:cNvSpPr>
          <p:nvPr>
            <p:ph type="dt" sz="half" idx="10"/>
          </p:nvPr>
        </p:nvSpPr>
        <p:spPr/>
        <p:txBody>
          <a:bodyPr/>
          <a:lstStyle/>
          <a:p>
            <a:fld id="{87905044-17DE-4859-8B55-E28FE96061EC}" type="datetimeFigureOut">
              <a:rPr lang="en-US" smtClean="0"/>
              <a:t>3/27/23</a:t>
            </a:fld>
            <a:endParaRPr lang="en-US"/>
          </a:p>
        </p:txBody>
      </p:sp>
      <p:sp>
        <p:nvSpPr>
          <p:cNvPr id="5" name="Footer Placeholder 4">
            <a:extLst>
              <a:ext uri="{FF2B5EF4-FFF2-40B4-BE49-F238E27FC236}">
                <a16:creationId xmlns:a16="http://schemas.microsoft.com/office/drawing/2014/main" id="{44AFBFF1-A43E-AF74-8505-D3E553AA1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1CCC5-3776-A704-DEE4-4AE27570A331}"/>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1728500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41BD2-872E-8943-4012-F3749FFB93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1C2A32-0965-5DFC-0187-3933885BA8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FE349B-B208-4B2A-6AC9-9C2B8421B2E0}"/>
              </a:ext>
            </a:extLst>
          </p:cNvPr>
          <p:cNvSpPr>
            <a:spLocks noGrp="1"/>
          </p:cNvSpPr>
          <p:nvPr>
            <p:ph type="dt" sz="half" idx="10"/>
          </p:nvPr>
        </p:nvSpPr>
        <p:spPr/>
        <p:txBody>
          <a:bodyPr/>
          <a:lstStyle/>
          <a:p>
            <a:fld id="{87905044-17DE-4859-8B55-E28FE96061EC}" type="datetimeFigureOut">
              <a:rPr lang="en-US" smtClean="0"/>
              <a:t>3/27/23</a:t>
            </a:fld>
            <a:endParaRPr lang="en-US"/>
          </a:p>
        </p:txBody>
      </p:sp>
      <p:sp>
        <p:nvSpPr>
          <p:cNvPr id="5" name="Footer Placeholder 4">
            <a:extLst>
              <a:ext uri="{FF2B5EF4-FFF2-40B4-BE49-F238E27FC236}">
                <a16:creationId xmlns:a16="http://schemas.microsoft.com/office/drawing/2014/main" id="{89A75B93-986F-6883-14FB-AB519BD62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DEF64-993E-1F6C-E44B-562846BEF2B6}"/>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4267151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9421-67EF-BE71-2427-2A8BCDFD3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D18C46-2FC5-1D61-2F52-A928097BB0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74F984-9C85-038A-9D98-709B4FFDE0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29374B-653C-AA55-3AC2-4672FB170E32}"/>
              </a:ext>
            </a:extLst>
          </p:cNvPr>
          <p:cNvSpPr>
            <a:spLocks noGrp="1"/>
          </p:cNvSpPr>
          <p:nvPr>
            <p:ph type="dt" sz="half" idx="10"/>
          </p:nvPr>
        </p:nvSpPr>
        <p:spPr/>
        <p:txBody>
          <a:bodyPr/>
          <a:lstStyle/>
          <a:p>
            <a:fld id="{87905044-17DE-4859-8B55-E28FE96061EC}" type="datetimeFigureOut">
              <a:rPr lang="en-US" smtClean="0"/>
              <a:t>3/27/23</a:t>
            </a:fld>
            <a:endParaRPr lang="en-US"/>
          </a:p>
        </p:txBody>
      </p:sp>
      <p:sp>
        <p:nvSpPr>
          <p:cNvPr id="6" name="Footer Placeholder 5">
            <a:extLst>
              <a:ext uri="{FF2B5EF4-FFF2-40B4-BE49-F238E27FC236}">
                <a16:creationId xmlns:a16="http://schemas.microsoft.com/office/drawing/2014/main" id="{82FA3FD0-8916-4BCC-88EA-A79BF5CA1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439323-6084-8754-4B41-E104EA3F4CE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115738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EF5D-19A2-72D2-143E-EAC7881BB5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CD39F-DD52-58B1-27B3-87FABFC0E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BF0608-9E0E-2A8E-219F-71E994C0A2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2BE6E5-E8F9-0F76-B924-D93D41D19A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6D1205-976B-70C0-4BCA-BD091F294B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C470AE-7CEB-F448-9312-EC21AB7918D3}"/>
              </a:ext>
            </a:extLst>
          </p:cNvPr>
          <p:cNvSpPr>
            <a:spLocks noGrp="1"/>
          </p:cNvSpPr>
          <p:nvPr>
            <p:ph type="dt" sz="half" idx="10"/>
          </p:nvPr>
        </p:nvSpPr>
        <p:spPr/>
        <p:txBody>
          <a:bodyPr/>
          <a:lstStyle/>
          <a:p>
            <a:fld id="{87905044-17DE-4859-8B55-E28FE96061EC}" type="datetimeFigureOut">
              <a:rPr lang="en-US" smtClean="0"/>
              <a:t>3/27/23</a:t>
            </a:fld>
            <a:endParaRPr lang="en-US"/>
          </a:p>
        </p:txBody>
      </p:sp>
      <p:sp>
        <p:nvSpPr>
          <p:cNvPr id="8" name="Footer Placeholder 7">
            <a:extLst>
              <a:ext uri="{FF2B5EF4-FFF2-40B4-BE49-F238E27FC236}">
                <a16:creationId xmlns:a16="http://schemas.microsoft.com/office/drawing/2014/main" id="{A4CC9824-C301-F1EF-E4B4-6F96BB032A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E67926-53A2-F708-9AD1-4269EEB4D77C}"/>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3867056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CF43-0D05-BF66-564C-D4C5129E5D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18D605-3E1A-73EB-8DB4-86A2721BC4BD}"/>
              </a:ext>
            </a:extLst>
          </p:cNvPr>
          <p:cNvSpPr>
            <a:spLocks noGrp="1"/>
          </p:cNvSpPr>
          <p:nvPr>
            <p:ph type="dt" sz="half" idx="10"/>
          </p:nvPr>
        </p:nvSpPr>
        <p:spPr/>
        <p:txBody>
          <a:bodyPr/>
          <a:lstStyle/>
          <a:p>
            <a:fld id="{87905044-17DE-4859-8B55-E28FE96061EC}" type="datetimeFigureOut">
              <a:rPr lang="en-US" smtClean="0"/>
              <a:t>3/27/23</a:t>
            </a:fld>
            <a:endParaRPr lang="en-US"/>
          </a:p>
        </p:txBody>
      </p:sp>
      <p:sp>
        <p:nvSpPr>
          <p:cNvPr id="4" name="Footer Placeholder 3">
            <a:extLst>
              <a:ext uri="{FF2B5EF4-FFF2-40B4-BE49-F238E27FC236}">
                <a16:creationId xmlns:a16="http://schemas.microsoft.com/office/drawing/2014/main" id="{88765B8A-EBA4-9552-4D17-B20385BAD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473755-F3B6-745D-3271-0A5E120FA163}"/>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534205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51548-9716-86B3-D560-D8EABEE1804C}"/>
              </a:ext>
            </a:extLst>
          </p:cNvPr>
          <p:cNvSpPr>
            <a:spLocks noGrp="1"/>
          </p:cNvSpPr>
          <p:nvPr>
            <p:ph type="dt" sz="half" idx="10"/>
          </p:nvPr>
        </p:nvSpPr>
        <p:spPr/>
        <p:txBody>
          <a:bodyPr/>
          <a:lstStyle/>
          <a:p>
            <a:fld id="{87905044-17DE-4859-8B55-E28FE96061EC}" type="datetimeFigureOut">
              <a:rPr lang="en-US" smtClean="0"/>
              <a:t>3/27/23</a:t>
            </a:fld>
            <a:endParaRPr lang="en-US"/>
          </a:p>
        </p:txBody>
      </p:sp>
      <p:sp>
        <p:nvSpPr>
          <p:cNvPr id="3" name="Footer Placeholder 2">
            <a:extLst>
              <a:ext uri="{FF2B5EF4-FFF2-40B4-BE49-F238E27FC236}">
                <a16:creationId xmlns:a16="http://schemas.microsoft.com/office/drawing/2014/main" id="{23B22B16-AD87-7E22-A5D2-24209CDB1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8D0FA4-FE92-1242-F397-C866C42BD97B}"/>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3968018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A0CB-FE35-4C3F-A1BA-E888D6E1C6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0D2094-81B0-88AE-8E83-658C7B1499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30C7F0-3EC6-4AA8-2066-C63D70FF6A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AAA862-1192-D695-A40F-924F6BE0E5D4}"/>
              </a:ext>
            </a:extLst>
          </p:cNvPr>
          <p:cNvSpPr>
            <a:spLocks noGrp="1"/>
          </p:cNvSpPr>
          <p:nvPr>
            <p:ph type="dt" sz="half" idx="10"/>
          </p:nvPr>
        </p:nvSpPr>
        <p:spPr/>
        <p:txBody>
          <a:bodyPr/>
          <a:lstStyle/>
          <a:p>
            <a:fld id="{87905044-17DE-4859-8B55-E28FE96061EC}" type="datetimeFigureOut">
              <a:rPr lang="en-US" smtClean="0"/>
              <a:t>3/27/23</a:t>
            </a:fld>
            <a:endParaRPr lang="en-US"/>
          </a:p>
        </p:txBody>
      </p:sp>
      <p:sp>
        <p:nvSpPr>
          <p:cNvPr id="6" name="Footer Placeholder 5">
            <a:extLst>
              <a:ext uri="{FF2B5EF4-FFF2-40B4-BE49-F238E27FC236}">
                <a16:creationId xmlns:a16="http://schemas.microsoft.com/office/drawing/2014/main" id="{E73BE61D-94F7-0946-9A72-F13D63E1A1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7CDBC9-38BE-A156-FE31-588A04C2AE8D}"/>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891244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667CF-4EF1-D3E8-B824-E44347BF9D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562D54-EBEA-4931-D081-ED7AC7581F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3023E6-AEEF-4228-75DD-E5D49978BB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4694AF-5429-BE1C-DB5A-763583EC430E}"/>
              </a:ext>
            </a:extLst>
          </p:cNvPr>
          <p:cNvSpPr>
            <a:spLocks noGrp="1"/>
          </p:cNvSpPr>
          <p:nvPr>
            <p:ph type="dt" sz="half" idx="10"/>
          </p:nvPr>
        </p:nvSpPr>
        <p:spPr/>
        <p:txBody>
          <a:bodyPr/>
          <a:lstStyle/>
          <a:p>
            <a:fld id="{87905044-17DE-4859-8B55-E28FE96061EC}" type="datetimeFigureOut">
              <a:rPr lang="en-US" smtClean="0"/>
              <a:t>3/27/23</a:t>
            </a:fld>
            <a:endParaRPr lang="en-US"/>
          </a:p>
        </p:txBody>
      </p:sp>
      <p:sp>
        <p:nvSpPr>
          <p:cNvPr id="6" name="Footer Placeholder 5">
            <a:extLst>
              <a:ext uri="{FF2B5EF4-FFF2-40B4-BE49-F238E27FC236}">
                <a16:creationId xmlns:a16="http://schemas.microsoft.com/office/drawing/2014/main" id="{01E2EACA-2794-C812-DD8D-F8D2F40B6F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D14FC-EC2F-7831-2EF4-2B29977C696E}"/>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699034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86AE9-C450-8FF7-DA77-44BE23C208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D3916F-05FF-A209-E75A-79FB47ACF6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32486-8B87-8FEC-E4C1-C7D6DF6FF6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905044-17DE-4859-8B55-E28FE96061EC}" type="datetimeFigureOut">
              <a:rPr lang="en-US" smtClean="0"/>
              <a:t>3/27/23</a:t>
            </a:fld>
            <a:endParaRPr lang="en-US"/>
          </a:p>
        </p:txBody>
      </p:sp>
      <p:sp>
        <p:nvSpPr>
          <p:cNvPr id="5" name="Footer Placeholder 4">
            <a:extLst>
              <a:ext uri="{FF2B5EF4-FFF2-40B4-BE49-F238E27FC236}">
                <a16:creationId xmlns:a16="http://schemas.microsoft.com/office/drawing/2014/main" id="{61E9B300-F789-20DB-72BA-CA6F6E613B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068752-AC61-2A30-99C9-A4E87D872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07EA7A-E018-42B3-9108-63BE068EC668}" type="slidenum">
              <a:rPr lang="en-US" smtClean="0"/>
              <a:t>‹#›</a:t>
            </a:fld>
            <a:endParaRPr lang="en-US"/>
          </a:p>
        </p:txBody>
      </p:sp>
    </p:spTree>
    <p:extLst>
      <p:ext uri="{BB962C8B-B14F-4D97-AF65-F5344CB8AC3E}">
        <p14:creationId xmlns:p14="http://schemas.microsoft.com/office/powerpoint/2010/main" val="3056644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16/j.physd.2013.07.001"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doi.org/10.1038/s41562-019-0636-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3" Type="http://schemas.openxmlformats.org/officeDocument/2006/relationships/image" Target="../media/image1010.png"/><Relationship Id="rId18" Type="http://schemas.openxmlformats.org/officeDocument/2006/relationships/image" Target="../media/image150.png"/><Relationship Id="rId26" Type="http://schemas.openxmlformats.org/officeDocument/2006/relationships/image" Target="../media/image230.png"/><Relationship Id="rId39" Type="http://schemas.openxmlformats.org/officeDocument/2006/relationships/image" Target="../media/image360.png"/><Relationship Id="rId21" Type="http://schemas.openxmlformats.org/officeDocument/2006/relationships/image" Target="../media/image180.png"/><Relationship Id="rId34" Type="http://schemas.openxmlformats.org/officeDocument/2006/relationships/image" Target="../media/image311.png"/><Relationship Id="rId42" Type="http://schemas.openxmlformats.org/officeDocument/2006/relationships/image" Target="../media/image390.png"/><Relationship Id="rId47" Type="http://schemas.openxmlformats.org/officeDocument/2006/relationships/image" Target="../media/image440.png"/><Relationship Id="rId7" Type="http://schemas.openxmlformats.org/officeDocument/2006/relationships/image" Target="../media/image410.png"/><Relationship Id="rId2" Type="http://schemas.openxmlformats.org/officeDocument/2006/relationships/notesSlide" Target="../notesSlides/notesSlide1.xml"/><Relationship Id="rId16" Type="http://schemas.openxmlformats.org/officeDocument/2006/relationships/image" Target="../media/image130.png"/><Relationship Id="rId29" Type="http://schemas.openxmlformats.org/officeDocument/2006/relationships/image" Target="../media/image260.png"/><Relationship Id="rId11" Type="http://schemas.openxmlformats.org/officeDocument/2006/relationships/image" Target="../media/image810.png"/><Relationship Id="rId24" Type="http://schemas.openxmlformats.org/officeDocument/2006/relationships/image" Target="../media/image212.png"/><Relationship Id="rId32" Type="http://schemas.openxmlformats.org/officeDocument/2006/relationships/image" Target="../media/image290.png"/><Relationship Id="rId37" Type="http://schemas.openxmlformats.org/officeDocument/2006/relationships/image" Target="../media/image340.png"/><Relationship Id="rId40" Type="http://schemas.openxmlformats.org/officeDocument/2006/relationships/image" Target="../media/image370.png"/><Relationship Id="rId45" Type="http://schemas.openxmlformats.org/officeDocument/2006/relationships/image" Target="../media/image420.png"/><Relationship Id="rId5" Type="http://schemas.openxmlformats.org/officeDocument/2006/relationships/image" Target="../media/image211.png"/><Relationship Id="rId15" Type="http://schemas.openxmlformats.org/officeDocument/2006/relationships/image" Target="../media/image120.png"/><Relationship Id="rId23" Type="http://schemas.openxmlformats.org/officeDocument/2006/relationships/image" Target="../media/image200.png"/><Relationship Id="rId28" Type="http://schemas.openxmlformats.org/officeDocument/2006/relationships/image" Target="../media/image250.png"/><Relationship Id="rId36" Type="http://schemas.openxmlformats.org/officeDocument/2006/relationships/image" Target="../media/image330.png"/><Relationship Id="rId49" Type="http://schemas.openxmlformats.org/officeDocument/2006/relationships/image" Target="../media/image460.png"/><Relationship Id="rId10" Type="http://schemas.openxmlformats.org/officeDocument/2006/relationships/image" Target="../media/image710.png"/><Relationship Id="rId19" Type="http://schemas.openxmlformats.org/officeDocument/2006/relationships/image" Target="../media/image160.png"/><Relationship Id="rId31" Type="http://schemas.openxmlformats.org/officeDocument/2006/relationships/image" Target="../media/image280.png"/><Relationship Id="rId44" Type="http://schemas.openxmlformats.org/officeDocument/2006/relationships/image" Target="../media/image411.png"/><Relationship Id="rId4" Type="http://schemas.openxmlformats.org/officeDocument/2006/relationships/image" Target="../media/image115.png"/><Relationship Id="rId9" Type="http://schemas.openxmlformats.org/officeDocument/2006/relationships/image" Target="../media/image610.png"/><Relationship Id="rId14" Type="http://schemas.openxmlformats.org/officeDocument/2006/relationships/image" Target="../media/image116.png"/><Relationship Id="rId22" Type="http://schemas.openxmlformats.org/officeDocument/2006/relationships/image" Target="../media/image190.png"/><Relationship Id="rId27" Type="http://schemas.openxmlformats.org/officeDocument/2006/relationships/image" Target="../media/image240.png"/><Relationship Id="rId30" Type="http://schemas.openxmlformats.org/officeDocument/2006/relationships/image" Target="../media/image270.png"/><Relationship Id="rId35" Type="http://schemas.openxmlformats.org/officeDocument/2006/relationships/image" Target="../media/image320.png"/><Relationship Id="rId43" Type="http://schemas.openxmlformats.org/officeDocument/2006/relationships/image" Target="../media/image400.png"/><Relationship Id="rId48" Type="http://schemas.openxmlformats.org/officeDocument/2006/relationships/image" Target="../media/image450.png"/><Relationship Id="rId8" Type="http://schemas.openxmlformats.org/officeDocument/2006/relationships/image" Target="../media/image510.png"/><Relationship Id="rId3" Type="http://schemas.microsoft.com/office/2018/10/relationships/comments" Target="../comments/modernComment_102_AE57D800.xml"/><Relationship Id="rId12" Type="http://schemas.openxmlformats.org/officeDocument/2006/relationships/image" Target="../media/image911.png"/><Relationship Id="rId17" Type="http://schemas.openxmlformats.org/officeDocument/2006/relationships/image" Target="../media/image140.png"/><Relationship Id="rId25" Type="http://schemas.openxmlformats.org/officeDocument/2006/relationships/image" Target="../media/image220.png"/><Relationship Id="rId33" Type="http://schemas.openxmlformats.org/officeDocument/2006/relationships/image" Target="../media/image300.png"/><Relationship Id="rId38" Type="http://schemas.openxmlformats.org/officeDocument/2006/relationships/image" Target="../media/image350.png"/><Relationship Id="rId46" Type="http://schemas.openxmlformats.org/officeDocument/2006/relationships/image" Target="../media/image430.png"/><Relationship Id="rId20" Type="http://schemas.openxmlformats.org/officeDocument/2006/relationships/image" Target="../media/image170.png"/><Relationship Id="rId41"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310.png"/></Relationships>
</file>

<file path=ppt/slides/_rels/slide24.xml.rels><?xml version="1.0" encoding="UTF-8" standalone="yes"?>
<Relationships xmlns="http://schemas.openxmlformats.org/package/2006/relationships"><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image" Target="../media/image80.png"/><Relationship Id="rId39" Type="http://schemas.openxmlformats.org/officeDocument/2006/relationships/image" Target="../media/image93.png"/><Relationship Id="rId21" Type="http://schemas.openxmlformats.org/officeDocument/2006/relationships/image" Target="../media/image75.png"/><Relationship Id="rId34" Type="http://schemas.openxmlformats.org/officeDocument/2006/relationships/image" Target="../media/image88.png"/><Relationship Id="rId42" Type="http://schemas.openxmlformats.org/officeDocument/2006/relationships/image" Target="../media/image96.png"/><Relationship Id="rId47" Type="http://schemas.openxmlformats.org/officeDocument/2006/relationships/image" Target="../media/image101.png"/><Relationship Id="rId7" Type="http://schemas.openxmlformats.org/officeDocument/2006/relationships/image" Target="../media/image61.png"/><Relationship Id="rId2" Type="http://schemas.openxmlformats.org/officeDocument/2006/relationships/notesSlide" Target="../notesSlides/notesSlide2.xml"/><Relationship Id="rId16" Type="http://schemas.openxmlformats.org/officeDocument/2006/relationships/image" Target="../media/image70.png"/><Relationship Id="rId29"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8.png"/><Relationship Id="rId32" Type="http://schemas.openxmlformats.org/officeDocument/2006/relationships/image" Target="../media/image86.png"/><Relationship Id="rId37" Type="http://schemas.openxmlformats.org/officeDocument/2006/relationships/image" Target="../media/image91.png"/><Relationship Id="rId40" Type="http://schemas.openxmlformats.org/officeDocument/2006/relationships/image" Target="../media/image94.png"/><Relationship Id="rId45" Type="http://schemas.openxmlformats.org/officeDocument/2006/relationships/image" Target="../media/image99.pn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png"/><Relationship Id="rId28" Type="http://schemas.openxmlformats.org/officeDocument/2006/relationships/image" Target="../media/image82.png"/><Relationship Id="rId36" Type="http://schemas.openxmlformats.org/officeDocument/2006/relationships/image" Target="../media/image90.png"/><Relationship Id="rId10" Type="http://schemas.openxmlformats.org/officeDocument/2006/relationships/image" Target="../media/image64.png"/><Relationship Id="rId19" Type="http://schemas.openxmlformats.org/officeDocument/2006/relationships/image" Target="../media/image73.png"/><Relationship Id="rId31" Type="http://schemas.openxmlformats.org/officeDocument/2006/relationships/image" Target="../media/image85.png"/><Relationship Id="rId44" Type="http://schemas.openxmlformats.org/officeDocument/2006/relationships/image" Target="../media/image98.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png"/><Relationship Id="rId30" Type="http://schemas.openxmlformats.org/officeDocument/2006/relationships/image" Target="../media/image84.png"/><Relationship Id="rId35" Type="http://schemas.openxmlformats.org/officeDocument/2006/relationships/image" Target="../media/image89.png"/><Relationship Id="rId43" Type="http://schemas.openxmlformats.org/officeDocument/2006/relationships/image" Target="../media/image97.png"/><Relationship Id="rId8" Type="http://schemas.openxmlformats.org/officeDocument/2006/relationships/image" Target="../media/image62.png"/><Relationship Id="rId3" Type="http://schemas.openxmlformats.org/officeDocument/2006/relationships/image" Target="../media/image57.png"/><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79.png"/><Relationship Id="rId33" Type="http://schemas.openxmlformats.org/officeDocument/2006/relationships/image" Target="../media/image87.png"/><Relationship Id="rId38" Type="http://schemas.openxmlformats.org/officeDocument/2006/relationships/image" Target="../media/image92.png"/><Relationship Id="rId46" Type="http://schemas.openxmlformats.org/officeDocument/2006/relationships/image" Target="../media/image100.png"/><Relationship Id="rId20" Type="http://schemas.openxmlformats.org/officeDocument/2006/relationships/image" Target="../media/image74.png"/><Relationship Id="rId41" Type="http://schemas.openxmlformats.org/officeDocument/2006/relationships/image" Target="../media/image95.png"/></Relationships>
</file>

<file path=ppt/slides/_rels/slide25.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04.png"/><Relationship Id="rId18" Type="http://schemas.openxmlformats.org/officeDocument/2006/relationships/image" Target="../media/image109.png"/><Relationship Id="rId3" Type="http://schemas.openxmlformats.org/officeDocument/2006/relationships/tags" Target="../tags/tag3.xml"/><Relationship Id="rId21" Type="http://schemas.openxmlformats.org/officeDocument/2006/relationships/image" Target="../media/image112.png"/><Relationship Id="rId7" Type="http://schemas.openxmlformats.org/officeDocument/2006/relationships/tags" Target="../tags/tag7.xml"/><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tags" Target="../tags/tag2.xml"/><Relationship Id="rId16" Type="http://schemas.openxmlformats.org/officeDocument/2006/relationships/image" Target="../media/image107.svg"/><Relationship Id="rId20" Type="http://schemas.openxmlformats.org/officeDocument/2006/relationships/image" Target="../media/image111.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02.png"/><Relationship Id="rId5" Type="http://schemas.openxmlformats.org/officeDocument/2006/relationships/tags" Target="../tags/tag5.xml"/><Relationship Id="rId15" Type="http://schemas.openxmlformats.org/officeDocument/2006/relationships/image" Target="../media/image106.png"/><Relationship Id="rId10" Type="http://schemas.openxmlformats.org/officeDocument/2006/relationships/slideLayout" Target="../slideLayouts/slideLayout1.xml"/><Relationship Id="rId19" Type="http://schemas.openxmlformats.org/officeDocument/2006/relationships/image" Target="../media/image110.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105.png"/></Relationships>
</file>

<file path=ppt/slides/_rels/slide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691.png"/><Relationship Id="rId18" Type="http://schemas.openxmlformats.org/officeDocument/2006/relationships/image" Target="../media/image741.png"/><Relationship Id="rId3" Type="http://schemas.openxmlformats.org/officeDocument/2006/relationships/image" Target="../media/image590.png"/><Relationship Id="rId7" Type="http://schemas.openxmlformats.org/officeDocument/2006/relationships/image" Target="../media/image630.png"/><Relationship Id="rId12" Type="http://schemas.openxmlformats.org/officeDocument/2006/relationships/image" Target="../media/image680.png"/><Relationship Id="rId17" Type="http://schemas.openxmlformats.org/officeDocument/2006/relationships/image" Target="../media/image731.png"/><Relationship Id="rId2" Type="http://schemas.microsoft.com/office/2018/10/relationships/comments" Target="../comments/modernComment_117_15FCA92.xml"/><Relationship Id="rId16" Type="http://schemas.openxmlformats.org/officeDocument/2006/relationships/image" Target="../media/image721.png"/><Relationship Id="rId1" Type="http://schemas.openxmlformats.org/officeDocument/2006/relationships/slideLayout" Target="../slideLayouts/slideLayout7.xml"/><Relationship Id="rId6" Type="http://schemas.openxmlformats.org/officeDocument/2006/relationships/image" Target="../media/image620.png"/><Relationship Id="rId11" Type="http://schemas.openxmlformats.org/officeDocument/2006/relationships/image" Target="../media/image670.png"/><Relationship Id="rId5" Type="http://schemas.openxmlformats.org/officeDocument/2006/relationships/image" Target="../media/image611.png"/><Relationship Id="rId15" Type="http://schemas.openxmlformats.org/officeDocument/2006/relationships/image" Target="../media/image712.png"/><Relationship Id="rId10" Type="http://schemas.openxmlformats.org/officeDocument/2006/relationships/image" Target="../media/image660.png"/><Relationship Id="rId19" Type="http://schemas.openxmlformats.org/officeDocument/2006/relationships/image" Target="../media/image751.png"/><Relationship Id="rId4" Type="http://schemas.openxmlformats.org/officeDocument/2006/relationships/image" Target="../media/image600.png"/><Relationship Id="rId9" Type="http://schemas.openxmlformats.org/officeDocument/2006/relationships/image" Target="../media/image650.png"/><Relationship Id="rId14" Type="http://schemas.openxmlformats.org/officeDocument/2006/relationships/image" Target="../media/image701.png"/></Relationships>
</file>

<file path=ppt/slides/_rels/slide2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11F_679488AC.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23.png"/><Relationship Id="rId2" Type="http://schemas.microsoft.com/office/2018/10/relationships/comments" Target="../comments/modernComment_11B_CFCD964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38/s41467-018-05845-7" TargetMode="External"/><Relationship Id="rId2" Type="http://schemas.openxmlformats.org/officeDocument/2006/relationships/hyperlink" Target="https://doi.org/10.1038/srep14750"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6.png"/><Relationship Id="rId2" Type="http://schemas.microsoft.com/office/2018/10/relationships/comments" Target="../comments/modernComment_11A_62D95216.xml"/><Relationship Id="rId1" Type="http://schemas.openxmlformats.org/officeDocument/2006/relationships/slideLayout" Target="../slideLayouts/slideLayout7.xml"/><Relationship Id="rId5" Type="http://schemas.openxmlformats.org/officeDocument/2006/relationships/image" Target="../media/image780.png"/><Relationship Id="rId4" Type="http://schemas.openxmlformats.org/officeDocument/2006/relationships/image" Target="../media/image770.png"/></Relationships>
</file>

<file path=ppt/slides/_rels/slide41.xml.rels><?xml version="1.0" encoding="UTF-8" standalone="yes"?>
<Relationships xmlns="http://schemas.openxmlformats.org/package/2006/relationships"><Relationship Id="rId3" Type="http://schemas.microsoft.com/office/2018/10/relationships/comments" Target="../comments/modernComment_118_BBCE0237.xm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42.xml.rels><?xml version="1.0" encoding="UTF-8" standalone="yes"?>
<Relationships xmlns="http://schemas.openxmlformats.org/package/2006/relationships"><Relationship Id="rId3" Type="http://schemas.openxmlformats.org/officeDocument/2006/relationships/image" Target="../media/image128.png"/><Relationship Id="rId2" Type="http://schemas.microsoft.com/office/2018/10/relationships/comments" Target="../comments/modernComment_119_D1373BA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102.png"/><Relationship Id="rId18" Type="http://schemas.openxmlformats.org/officeDocument/2006/relationships/image" Target="../media/image107.svg"/><Relationship Id="rId3" Type="http://schemas.openxmlformats.org/officeDocument/2006/relationships/tags" Target="../tags/tag12.xml"/><Relationship Id="rId21" Type="http://schemas.openxmlformats.org/officeDocument/2006/relationships/image" Target="../media/image133.png"/><Relationship Id="rId7" Type="http://schemas.openxmlformats.org/officeDocument/2006/relationships/tags" Target="../tags/tag16.xml"/><Relationship Id="rId12" Type="http://schemas.microsoft.com/office/2018/10/relationships/comments" Target="../comments/modernComment_101_39FB7E35.xml"/><Relationship Id="rId17" Type="http://schemas.openxmlformats.org/officeDocument/2006/relationships/image" Target="../media/image106.png"/><Relationship Id="rId2" Type="http://schemas.openxmlformats.org/officeDocument/2006/relationships/tags" Target="../tags/tag11.xml"/><Relationship Id="rId16" Type="http://schemas.openxmlformats.org/officeDocument/2006/relationships/image" Target="../media/image105.png"/><Relationship Id="rId20" Type="http://schemas.openxmlformats.org/officeDocument/2006/relationships/image" Target="../media/image132.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slideLayout" Target="../slideLayouts/slideLayout1.xml"/><Relationship Id="rId24" Type="http://schemas.openxmlformats.org/officeDocument/2006/relationships/image" Target="../media/image136.png"/><Relationship Id="rId5" Type="http://schemas.openxmlformats.org/officeDocument/2006/relationships/tags" Target="../tags/tag14.xml"/><Relationship Id="rId15" Type="http://schemas.openxmlformats.org/officeDocument/2006/relationships/image" Target="../media/image104.png"/><Relationship Id="rId23" Type="http://schemas.openxmlformats.org/officeDocument/2006/relationships/image" Target="../media/image135.png"/><Relationship Id="rId10" Type="http://schemas.openxmlformats.org/officeDocument/2006/relationships/tags" Target="../tags/tag19.xml"/><Relationship Id="rId19" Type="http://schemas.openxmlformats.org/officeDocument/2006/relationships/image" Target="../media/image131.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image" Target="../media/image103.png"/><Relationship Id="rId22" Type="http://schemas.openxmlformats.org/officeDocument/2006/relationships/image" Target="../media/image134.png"/></Relationships>
</file>

<file path=ppt/slides/_rels/slide45.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691.png"/><Relationship Id="rId18" Type="http://schemas.openxmlformats.org/officeDocument/2006/relationships/image" Target="../media/image930.png"/><Relationship Id="rId3" Type="http://schemas.openxmlformats.org/officeDocument/2006/relationships/image" Target="../media/image600.png"/><Relationship Id="rId7" Type="http://schemas.openxmlformats.org/officeDocument/2006/relationships/image" Target="../media/image640.png"/><Relationship Id="rId12" Type="http://schemas.openxmlformats.org/officeDocument/2006/relationships/image" Target="../media/image680.png"/><Relationship Id="rId17" Type="http://schemas.openxmlformats.org/officeDocument/2006/relationships/image" Target="../media/image920.png"/><Relationship Id="rId2" Type="http://schemas.openxmlformats.org/officeDocument/2006/relationships/image" Target="../media/image590.png"/><Relationship Id="rId16" Type="http://schemas.openxmlformats.org/officeDocument/2006/relationships/image" Target="../media/image910.png"/><Relationship Id="rId1" Type="http://schemas.openxmlformats.org/officeDocument/2006/relationships/slideLayout" Target="../slideLayouts/slideLayout7.xml"/><Relationship Id="rId6" Type="http://schemas.openxmlformats.org/officeDocument/2006/relationships/image" Target="../media/image630.png"/><Relationship Id="rId11" Type="http://schemas.openxmlformats.org/officeDocument/2006/relationships/image" Target="../media/image890.png"/><Relationship Id="rId5" Type="http://schemas.openxmlformats.org/officeDocument/2006/relationships/image" Target="../media/image620.png"/><Relationship Id="rId15" Type="http://schemas.openxmlformats.org/officeDocument/2006/relationships/image" Target="../media/image712.png"/><Relationship Id="rId10" Type="http://schemas.openxmlformats.org/officeDocument/2006/relationships/image" Target="../media/image880.png"/><Relationship Id="rId19" Type="http://schemas.openxmlformats.org/officeDocument/2006/relationships/image" Target="../media/image940.png"/><Relationship Id="rId4" Type="http://schemas.openxmlformats.org/officeDocument/2006/relationships/image" Target="../media/image611.png"/><Relationship Id="rId9" Type="http://schemas.openxmlformats.org/officeDocument/2006/relationships/image" Target="../media/image870.png"/><Relationship Id="rId14" Type="http://schemas.openxmlformats.org/officeDocument/2006/relationships/image" Target="../media/image900.png"/></Relationships>
</file>

<file path=ppt/slides/_rels/slide46.xml.rels><?xml version="1.0" encoding="UTF-8" standalone="yes"?>
<Relationships xmlns="http://schemas.openxmlformats.org/package/2006/relationships"><Relationship Id="rId3" Type="http://schemas.openxmlformats.org/officeDocument/2006/relationships/image" Target="../media/image137.png"/><Relationship Id="rId2" Type="http://schemas.microsoft.com/office/2018/10/relationships/comments" Target="../comments/modernComment_108_A0A05DFA.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38.png"/><Relationship Id="rId2" Type="http://schemas.microsoft.com/office/2018/10/relationships/comments" Target="../comments/modernComment_10A_D473355F.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43.png"/><Relationship Id="rId2" Type="http://schemas.microsoft.com/office/2018/10/relationships/comments" Target="../comments/modernComment_10F_8AC1960C.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44.png"/><Relationship Id="rId2" Type="http://schemas.microsoft.com/office/2018/10/relationships/comments" Target="../comments/modernComment_114_C2B75D0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30.png"/><Relationship Id="rId7" Type="http://schemas.openxmlformats.org/officeDocument/2006/relationships/image" Target="../media/image570.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6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1.png"/><Relationship Id="rId3" Type="http://schemas.openxmlformats.org/officeDocument/2006/relationships/image" Target="../media/image641.png"/><Relationship Id="rId7" Type="http://schemas.openxmlformats.org/officeDocument/2006/relationships/image" Target="../media/image47.png"/><Relationship Id="rId12" Type="http://schemas.openxmlformats.org/officeDocument/2006/relationships/image" Target="../media/image651.png"/><Relationship Id="rId17" Type="http://schemas.openxmlformats.org/officeDocument/2006/relationships/image" Target="../media/image700.png"/><Relationship Id="rId2" Type="http://schemas.openxmlformats.org/officeDocument/2006/relationships/image" Target="../media/image631.png"/><Relationship Id="rId16"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681.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671.png"/></Relationships>
</file>

<file path=ppt/slides/_rels/slide62.xml.rels><?xml version="1.0" encoding="UTF-8" standalone="yes"?>
<Relationships xmlns="http://schemas.openxmlformats.org/package/2006/relationships"><Relationship Id="rId8" Type="http://schemas.openxmlformats.org/officeDocument/2006/relationships/image" Target="../media/image771.png"/><Relationship Id="rId13" Type="http://schemas.openxmlformats.org/officeDocument/2006/relationships/image" Target="../media/image820.png"/><Relationship Id="rId3" Type="http://schemas.openxmlformats.org/officeDocument/2006/relationships/image" Target="../media/image720.png"/><Relationship Id="rId7" Type="http://schemas.openxmlformats.org/officeDocument/2006/relationships/image" Target="../media/image760.png"/><Relationship Id="rId12" Type="http://schemas.openxmlformats.org/officeDocument/2006/relationships/image" Target="../media/image811.png"/><Relationship Id="rId2" Type="http://schemas.openxmlformats.org/officeDocument/2006/relationships/image" Target="../media/image711.png"/><Relationship Id="rId16" Type="http://schemas.openxmlformats.org/officeDocument/2006/relationships/image" Target="../media/image850.png"/><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00.png"/><Relationship Id="rId5" Type="http://schemas.openxmlformats.org/officeDocument/2006/relationships/image" Target="../media/image740.png"/><Relationship Id="rId15" Type="http://schemas.openxmlformats.org/officeDocument/2006/relationships/image" Target="../media/image840.png"/><Relationship Id="rId10" Type="http://schemas.openxmlformats.org/officeDocument/2006/relationships/image" Target="../media/image790.png"/><Relationship Id="rId4" Type="http://schemas.openxmlformats.org/officeDocument/2006/relationships/image" Target="../media/image730.png"/><Relationship Id="rId9" Type="http://schemas.openxmlformats.org/officeDocument/2006/relationships/image" Target="../media/image781.png"/><Relationship Id="rId14" Type="http://schemas.openxmlformats.org/officeDocument/2006/relationships/image" Target="../media/image830.png"/></Relationships>
</file>

<file path=ppt/slides/_rels/slide63.xml.rels><?xml version="1.0" encoding="UTF-8" standalone="yes"?>
<Relationships xmlns="http://schemas.openxmlformats.org/package/2006/relationships"><Relationship Id="rId8" Type="http://schemas.openxmlformats.org/officeDocument/2006/relationships/image" Target="../media/image912.png"/><Relationship Id="rId13" Type="http://schemas.openxmlformats.org/officeDocument/2006/relationships/image" Target="../media/image960.png"/><Relationship Id="rId3" Type="http://schemas.openxmlformats.org/officeDocument/2006/relationships/image" Target="../media/image860.png"/><Relationship Id="rId7" Type="http://schemas.openxmlformats.org/officeDocument/2006/relationships/image" Target="../media/image901.png"/><Relationship Id="rId12" Type="http://schemas.openxmlformats.org/officeDocument/2006/relationships/image" Target="../media/image95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91.png"/><Relationship Id="rId11" Type="http://schemas.openxmlformats.org/officeDocument/2006/relationships/image" Target="../media/image941.png"/><Relationship Id="rId5" Type="http://schemas.openxmlformats.org/officeDocument/2006/relationships/image" Target="../media/image881.png"/><Relationship Id="rId10" Type="http://schemas.openxmlformats.org/officeDocument/2006/relationships/image" Target="../media/image931.png"/><Relationship Id="rId4" Type="http://schemas.openxmlformats.org/officeDocument/2006/relationships/image" Target="../media/image871.png"/><Relationship Id="rId9" Type="http://schemas.openxmlformats.org/officeDocument/2006/relationships/image" Target="../media/image921.png"/></Relationships>
</file>

<file path=ppt/slides/_rels/slide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F3A00-5F04-F040-8017-A78AB96A7D26}"/>
              </a:ext>
            </a:extLst>
          </p:cNvPr>
          <p:cNvSpPr>
            <a:spLocks noGrp="1"/>
          </p:cNvSpPr>
          <p:nvPr>
            <p:ph type="title"/>
          </p:nvPr>
        </p:nvSpPr>
        <p:spPr>
          <a:xfrm>
            <a:off x="363893" y="2193925"/>
            <a:ext cx="10980576" cy="1325563"/>
          </a:xfrm>
        </p:spPr>
        <p:txBody>
          <a:bodyPr>
            <a:normAutofit/>
          </a:bodyPr>
          <a:lstStyle/>
          <a:p>
            <a:pPr algn="ctr"/>
            <a:r>
              <a:rPr lang="en-US" sz="4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Time varying causal relationships between various features during the spread of COVID-19</a:t>
            </a:r>
            <a:endParaRPr lang="en-US" sz="8000"/>
          </a:p>
        </p:txBody>
      </p:sp>
      <p:sp>
        <p:nvSpPr>
          <p:cNvPr id="4" name="TextBox 3">
            <a:extLst>
              <a:ext uri="{FF2B5EF4-FFF2-40B4-BE49-F238E27FC236}">
                <a16:creationId xmlns:a16="http://schemas.microsoft.com/office/drawing/2014/main" id="{D3844AF9-0F5D-F802-CA55-CDAD9A390359}"/>
              </a:ext>
            </a:extLst>
          </p:cNvPr>
          <p:cNvSpPr txBox="1"/>
          <p:nvPr/>
        </p:nvSpPr>
        <p:spPr>
          <a:xfrm>
            <a:off x="3205625" y="4655976"/>
            <a:ext cx="5780750" cy="523220"/>
          </a:xfrm>
          <a:prstGeom prst="rect">
            <a:avLst/>
          </a:prstGeom>
          <a:noFill/>
        </p:spPr>
        <p:txBody>
          <a:bodyPr wrap="none" rtlCol="0">
            <a:spAutoFit/>
          </a:bodyPr>
          <a:lstStyle/>
          <a:p>
            <a:r>
              <a:rPr lang="en-US" sz="2800">
                <a:solidFill>
                  <a:schemeClr val="tx1">
                    <a:lumMod val="50000"/>
                    <a:lumOff val="50000"/>
                  </a:schemeClr>
                </a:solidFill>
              </a:rPr>
              <a:t>Arunim Bhattacharya and </a:t>
            </a:r>
            <a:r>
              <a:rPr lang="en-US" sz="2800" err="1">
                <a:solidFill>
                  <a:schemeClr val="tx1">
                    <a:lumMod val="50000"/>
                    <a:lumOff val="50000"/>
                  </a:schemeClr>
                </a:solidFill>
              </a:rPr>
              <a:t>Sachit</a:t>
            </a:r>
            <a:r>
              <a:rPr lang="en-US" sz="2800">
                <a:solidFill>
                  <a:schemeClr val="tx1">
                    <a:lumMod val="50000"/>
                    <a:lumOff val="50000"/>
                  </a:schemeClr>
                </a:solidFill>
              </a:rPr>
              <a:t> Butail</a:t>
            </a:r>
          </a:p>
        </p:txBody>
      </p:sp>
    </p:spTree>
    <p:extLst>
      <p:ext uri="{BB962C8B-B14F-4D97-AF65-F5344CB8AC3E}">
        <p14:creationId xmlns:p14="http://schemas.microsoft.com/office/powerpoint/2010/main" val="2435327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D9DB22D-F7E0-4C06-9661-7C90F3BD3752}"/>
              </a:ext>
            </a:extLst>
          </p:cNvPr>
          <p:cNvSpPr txBox="1">
            <a:spLocks/>
          </p:cNvSpPr>
          <p:nvPr/>
        </p:nvSpPr>
        <p:spPr>
          <a:xfrm>
            <a:off x="1019355" y="201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TE </a:t>
            </a:r>
            <a:r>
              <a:rPr lang="en-US" b="1"/>
              <a:t>Ulam map </a:t>
            </a:r>
            <a:r>
              <a:rPr lang="en-US"/>
              <a:t>normalized square root of entropies and switching coupling parameter</a:t>
            </a:r>
          </a:p>
        </p:txBody>
      </p:sp>
      <p:pic>
        <p:nvPicPr>
          <p:cNvPr id="12" name="Picture 11" descr="Chart, line chart, histogram&#10;&#10;Description automatically generated">
            <a:extLst>
              <a:ext uri="{FF2B5EF4-FFF2-40B4-BE49-F238E27FC236}">
                <a16:creationId xmlns:a16="http://schemas.microsoft.com/office/drawing/2014/main" id="{9D0ADCB9-D169-42F0-9F1D-9DDD798C1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310" y="1526785"/>
            <a:ext cx="6948275" cy="5061089"/>
          </a:xfrm>
          <a:prstGeom prst="rect">
            <a:avLst/>
          </a:prstGeom>
        </p:spPr>
      </p:pic>
    </p:spTree>
    <p:extLst>
      <p:ext uri="{BB962C8B-B14F-4D97-AF65-F5344CB8AC3E}">
        <p14:creationId xmlns:p14="http://schemas.microsoft.com/office/powerpoint/2010/main" val="924711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8682C-EDC6-4195-AB1B-AF22EC5CADA9}"/>
              </a:ext>
            </a:extLst>
          </p:cNvPr>
          <p:cNvSpPr>
            <a:spLocks noGrp="1"/>
          </p:cNvSpPr>
          <p:nvPr>
            <p:ph type="title"/>
          </p:nvPr>
        </p:nvSpPr>
        <p:spPr>
          <a:xfrm>
            <a:off x="838200" y="199663"/>
            <a:ext cx="10515600" cy="703655"/>
          </a:xfrm>
        </p:spPr>
        <p:txBody>
          <a:bodyPr/>
          <a:lstStyle/>
          <a:p>
            <a:pPr algn="ctr"/>
            <a:r>
              <a:rPr lang="en-US"/>
              <a:t>Vicsek Two Particle model with switching</a:t>
            </a:r>
          </a:p>
        </p:txBody>
      </p:sp>
      <p:pic>
        <p:nvPicPr>
          <p:cNvPr id="5" name="Picture 4" descr="Chart&#10;&#10;Description automatically generated">
            <a:extLst>
              <a:ext uri="{FF2B5EF4-FFF2-40B4-BE49-F238E27FC236}">
                <a16:creationId xmlns:a16="http://schemas.microsoft.com/office/drawing/2014/main" id="{8CB5665E-A8A7-4F10-A343-2A1BAD549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75" y="1866714"/>
            <a:ext cx="5297630" cy="3858768"/>
          </a:xfrm>
          <a:prstGeom prst="rect">
            <a:avLst/>
          </a:prstGeom>
        </p:spPr>
      </p:pic>
      <p:pic>
        <p:nvPicPr>
          <p:cNvPr id="4" name="Picture 3">
            <a:extLst>
              <a:ext uri="{FF2B5EF4-FFF2-40B4-BE49-F238E27FC236}">
                <a16:creationId xmlns:a16="http://schemas.microsoft.com/office/drawing/2014/main" id="{58C6DC5C-BEB2-445B-B016-9B5526072B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866714"/>
            <a:ext cx="5297630" cy="3858768"/>
          </a:xfrm>
          <a:prstGeom prst="rect">
            <a:avLst/>
          </a:prstGeom>
        </p:spPr>
      </p:pic>
    </p:spTree>
    <p:extLst>
      <p:ext uri="{BB962C8B-B14F-4D97-AF65-F5344CB8AC3E}">
        <p14:creationId xmlns:p14="http://schemas.microsoft.com/office/powerpoint/2010/main" val="2502523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CC9CC-7F47-49AB-AD1A-63B2632A2ECC}"/>
              </a:ext>
            </a:extLst>
          </p:cNvPr>
          <p:cNvSpPr>
            <a:spLocks noGrp="1"/>
          </p:cNvSpPr>
          <p:nvPr>
            <p:ph type="title"/>
          </p:nvPr>
        </p:nvSpPr>
        <p:spPr>
          <a:xfrm>
            <a:off x="554394" y="288633"/>
            <a:ext cx="10515600" cy="933677"/>
          </a:xfrm>
        </p:spPr>
        <p:txBody>
          <a:bodyPr/>
          <a:lstStyle/>
          <a:p>
            <a:r>
              <a:rPr lang="en-US"/>
              <a:t>Causation Entropy/ Conditional 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FC4A53-C7F4-4294-99BE-13082BB43551}"/>
                  </a:ext>
                </a:extLst>
              </p:cNvPr>
              <p:cNvSpPr>
                <a:spLocks noGrp="1"/>
              </p:cNvSpPr>
              <p:nvPr>
                <p:ph idx="1"/>
              </p:nvPr>
            </p:nvSpPr>
            <p:spPr>
              <a:xfrm>
                <a:off x="270588" y="2696547"/>
                <a:ext cx="11616612" cy="2883159"/>
              </a:xfrm>
            </p:spPr>
            <p:txBody>
              <a:bodyPr/>
              <a:lstStyle/>
              <a:p>
                <a:r>
                  <a:rPr lang="en-US"/>
                  <a:t>Sun and </a:t>
                </a:r>
                <a:r>
                  <a:rPr lang="en-US" err="1"/>
                  <a:t>Bollt</a:t>
                </a:r>
                <a:r>
                  <a:rPr lang="en-US"/>
                  <a:t>, </a:t>
                </a:r>
                <a:r>
                  <a:rPr lang="en-US" err="1"/>
                  <a:t>Porfiri</a:t>
                </a:r>
                <a:r>
                  <a:rPr lang="en-US"/>
                  <a:t> et. Al.</a:t>
                </a:r>
              </a:p>
              <a:p>
                <a:pPr lvl="1"/>
                <a:r>
                  <a:rPr lang="en-US"/>
                  <a:t>Z-&gt; Y -&gt; X: </a:t>
                </a:r>
                <a14:m>
                  <m:oMath xmlns:m="http://schemas.openxmlformats.org/officeDocument/2006/math">
                    <m:r>
                      <a:rPr lang="en-US" i="1">
                        <a:latin typeface="Cambria Math" panose="02040503050406030204" pitchFamily="18" charset="0"/>
                      </a:rPr>
                      <m:t>𝑇</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sub>
                    </m:sSub>
                    <m:r>
                      <a:rPr lang="en-US" b="0" i="1" smtClean="0">
                        <a:latin typeface="Cambria Math" panose="02040503050406030204" pitchFamily="18" charset="0"/>
                      </a:rPr>
                      <m:t>≠0</m:t>
                    </m:r>
                  </m:oMath>
                </a14:m>
                <a:r>
                  <a:rPr lang="en-US"/>
                  <a:t>,  </a:t>
                </a:r>
                <a14:m>
                  <m:oMath xmlns:m="http://schemas.openxmlformats.org/officeDocument/2006/math">
                    <m:r>
                      <a:rPr lang="en-US" i="1">
                        <a:latin typeface="Cambria Math" panose="02040503050406030204" pitchFamily="18" charset="0"/>
                      </a:rPr>
                      <m:t>𝑇</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𝑍</m:t>
                        </m:r>
                        <m:r>
                          <a:rPr lang="en-US" i="1">
                            <a:latin typeface="Cambria Math" panose="02040503050406030204" pitchFamily="18" charset="0"/>
                          </a:rPr>
                          <m:t>−</m:t>
                        </m:r>
                        <m:r>
                          <a:rPr lang="en-US" i="1">
                            <a:latin typeface="Cambria Math" panose="02040503050406030204" pitchFamily="18" charset="0"/>
                          </a:rPr>
                          <m:t>𝑋</m:t>
                        </m:r>
                      </m:sub>
                    </m:sSub>
                    <m:r>
                      <a:rPr lang="en-US" i="1">
                        <a:latin typeface="Cambria Math" panose="02040503050406030204" pitchFamily="18" charset="0"/>
                      </a:rPr>
                      <m:t>≠0</m:t>
                    </m:r>
                  </m:oMath>
                </a14:m>
                <a:r>
                  <a:rPr lang="en-US"/>
                  <a:t> varies with coupling strength</a:t>
                </a:r>
              </a:p>
              <a:p>
                <a:pPr lvl="2"/>
                <a14:m>
                  <m:oMath xmlns:m="http://schemas.openxmlformats.org/officeDocument/2006/math">
                    <m:r>
                      <a:rPr lang="en-US" b="0" i="1" smtClean="0">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𝑍</m:t>
                        </m:r>
                      </m:sub>
                    </m:sSub>
                    <m:r>
                      <a:rPr lang="en-US" b="0" i="1" smtClean="0">
                        <a:latin typeface="Cambria Math" panose="02040503050406030204" pitchFamily="18" charset="0"/>
                      </a:rPr>
                      <m:t>≠0</m:t>
                    </m:r>
                  </m:oMath>
                </a14:m>
                <a:r>
                  <a:rPr lang="en-US"/>
                  <a:t>,  </a:t>
                </a:r>
                <a14:m>
                  <m:oMath xmlns:m="http://schemas.openxmlformats.org/officeDocument/2006/math">
                    <m:r>
                      <a:rPr lang="en-US" b="0" i="1" smtClean="0">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𝑍</m:t>
                        </m:r>
                        <m:r>
                          <a:rPr lang="en-US" i="1">
                            <a:latin typeface="Cambria Math" panose="02040503050406030204" pitchFamily="18" charset="0"/>
                          </a:rPr>
                          <m:t>−</m:t>
                        </m:r>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sub>
                    </m:sSub>
                    <m:r>
                      <a:rPr lang="en-US" b="0" i="1" smtClean="0">
                        <a:latin typeface="Cambria Math" panose="02040503050406030204" pitchFamily="18" charset="0"/>
                      </a:rPr>
                      <m:t>~</m:t>
                    </m:r>
                    <m:r>
                      <a:rPr lang="en-US" i="1">
                        <a:latin typeface="Cambria Math" panose="02040503050406030204" pitchFamily="18" charset="0"/>
                      </a:rPr>
                      <m:t>0</m:t>
                    </m:r>
                  </m:oMath>
                </a14:m>
                <a:r>
                  <a:rPr lang="en-US"/>
                  <a:t> -&gt; Indirect coupling is not picked up by Causation Entropy.</a:t>
                </a:r>
              </a:p>
              <a:p>
                <a:pPr lvl="1"/>
                <a:r>
                  <a:rPr lang="en-US"/>
                  <a:t>Same output for time varying coupling.</a:t>
                </a:r>
              </a:p>
              <a:p>
                <a:pPr lvl="1"/>
                <a:r>
                  <a:rPr lang="en-US"/>
                  <a:t>Entropy is being calculated for a whole dataset.</a:t>
                </a:r>
              </a:p>
              <a:p>
                <a:endParaRPr lang="en-US"/>
              </a:p>
            </p:txBody>
          </p:sp>
        </mc:Choice>
        <mc:Fallback xmlns="">
          <p:sp>
            <p:nvSpPr>
              <p:cNvPr id="3" name="Content Placeholder 2">
                <a:extLst>
                  <a:ext uri="{FF2B5EF4-FFF2-40B4-BE49-F238E27FC236}">
                    <a16:creationId xmlns:a16="http://schemas.microsoft.com/office/drawing/2014/main" id="{92FC4A53-C7F4-4294-99BE-13082BB43551}"/>
                  </a:ext>
                </a:extLst>
              </p:cNvPr>
              <p:cNvSpPr>
                <a:spLocks noGrp="1" noRot="1" noChangeAspect="1" noMove="1" noResize="1" noEditPoints="1" noAdjustHandles="1" noChangeArrowheads="1" noChangeShapeType="1" noTextEdit="1"/>
              </p:cNvSpPr>
              <p:nvPr>
                <p:ph idx="1"/>
              </p:nvPr>
            </p:nvSpPr>
            <p:spPr>
              <a:xfrm>
                <a:off x="270588" y="2696547"/>
                <a:ext cx="11616612" cy="2883159"/>
              </a:xfrm>
              <a:blipFill>
                <a:blip r:embed="rId2"/>
                <a:stretch>
                  <a:fillRect l="-944" t="-338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06C69E0-535B-70D6-BE45-31E101496485}"/>
              </a:ext>
            </a:extLst>
          </p:cNvPr>
          <p:cNvSpPr txBox="1"/>
          <p:nvPr/>
        </p:nvSpPr>
        <p:spPr>
          <a:xfrm>
            <a:off x="83976" y="1125866"/>
            <a:ext cx="12108024" cy="1323439"/>
          </a:xfrm>
          <a:prstGeom prst="rect">
            <a:avLst/>
          </a:prstGeom>
          <a:noFill/>
        </p:spPr>
        <p:txBody>
          <a:bodyPr wrap="square" rtlCol="0">
            <a:spAutoFit/>
          </a:bodyPr>
          <a:lstStyle/>
          <a:p>
            <a:r>
              <a:rPr lang="en-US" sz="2000"/>
              <a:t>For multiple random processes, some are indirectly coupled and others are directly coupled. Transfer Entropy does not to discriminate between these direct and indirect couplings. Conditional Transfer Entropy however avoids picking up the indirectly coupled processes. For multi-way coupled models like SEIS, it is useful to obtain conditional TE to identify the processes that are directly coupled.</a:t>
            </a:r>
          </a:p>
        </p:txBody>
      </p:sp>
      <p:sp>
        <p:nvSpPr>
          <p:cNvPr id="8" name="TextBox 7">
            <a:extLst>
              <a:ext uri="{FF2B5EF4-FFF2-40B4-BE49-F238E27FC236}">
                <a16:creationId xmlns:a16="http://schemas.microsoft.com/office/drawing/2014/main" id="{F8F0CD99-88F4-091B-4670-7B7EE579CA42}"/>
              </a:ext>
            </a:extLst>
          </p:cNvPr>
          <p:cNvSpPr txBox="1"/>
          <p:nvPr/>
        </p:nvSpPr>
        <p:spPr>
          <a:xfrm>
            <a:off x="0" y="5921218"/>
            <a:ext cx="11767846" cy="461665"/>
          </a:xfrm>
          <a:prstGeom prst="rect">
            <a:avLst/>
          </a:prstGeom>
          <a:noFill/>
        </p:spPr>
        <p:txBody>
          <a:bodyPr wrap="square">
            <a:spAutoFit/>
          </a:bodyPr>
          <a:lstStyle/>
          <a:p>
            <a:pPr algn="ctr">
              <a:spcBef>
                <a:spcPts val="0"/>
              </a:spcBef>
              <a:spcAft>
                <a:spcPts val="0"/>
              </a:spcAft>
            </a:pPr>
            <a:r>
              <a:rPr lang="en-US" sz="1200">
                <a:solidFill>
                  <a:schemeClr val="tx1">
                    <a:tint val="75000"/>
                  </a:schemeClr>
                </a:solidFill>
              </a:rPr>
              <a:t>J. Sun and E. M. </a:t>
            </a:r>
            <a:r>
              <a:rPr lang="en-US" sz="1200" err="1">
                <a:solidFill>
                  <a:schemeClr val="tx1">
                    <a:tint val="75000"/>
                  </a:schemeClr>
                </a:solidFill>
              </a:rPr>
              <a:t>Bollt</a:t>
            </a:r>
            <a:r>
              <a:rPr lang="en-US" sz="1200">
                <a:solidFill>
                  <a:schemeClr val="tx1">
                    <a:tint val="75000"/>
                  </a:schemeClr>
                </a:solidFill>
              </a:rPr>
              <a:t>, “Causation Entropy Identifies Indirect Influences, Dominance of Neighbors and Anticipatory Couplings,” </a:t>
            </a:r>
            <a:r>
              <a:rPr lang="en-US" sz="1200" err="1">
                <a:solidFill>
                  <a:schemeClr val="tx1">
                    <a:tint val="75000"/>
                  </a:schemeClr>
                </a:solidFill>
              </a:rPr>
              <a:t>Physica</a:t>
            </a:r>
            <a:r>
              <a:rPr lang="en-US" sz="1200">
                <a:solidFill>
                  <a:schemeClr val="tx1">
                    <a:tint val="75000"/>
                  </a:schemeClr>
                </a:solidFill>
              </a:rPr>
              <a:t> D: Nonlinear Phenomena, vol. 267, pp. 49–57, Jan. 2014, </a:t>
            </a:r>
            <a:r>
              <a:rPr lang="en-US" sz="1200" err="1">
                <a:solidFill>
                  <a:schemeClr val="tx1">
                    <a:tint val="75000"/>
                  </a:schemeClr>
                </a:solidFill>
              </a:rPr>
              <a:t>doi</a:t>
            </a:r>
            <a:r>
              <a:rPr lang="en-US" sz="1200">
                <a:solidFill>
                  <a:schemeClr val="tx1">
                    <a:tint val="75000"/>
                  </a:schemeClr>
                </a:solidFill>
              </a:rPr>
              <a:t>: </a:t>
            </a:r>
            <a:r>
              <a:rPr lang="en-US" sz="1200">
                <a:solidFill>
                  <a:schemeClr val="tx1">
                    <a:tint val="75000"/>
                  </a:schemeClr>
                </a:solidFill>
                <a:hlinkClick r:id="rId3">
                  <a:extLst>
                    <a:ext uri="{A12FA001-AC4F-418D-AE19-62706E023703}">
                      <ahyp:hlinkClr xmlns:ahyp="http://schemas.microsoft.com/office/drawing/2018/hyperlinkcolor" val="tx"/>
                    </a:ext>
                  </a:extLst>
                </a:hlinkClick>
              </a:rPr>
              <a:t>10.1016/j.physd.2013.07.001</a:t>
            </a:r>
            <a:r>
              <a:rPr lang="en-US" sz="1200">
                <a:solidFill>
                  <a:schemeClr val="tx1">
                    <a:tint val="75000"/>
                  </a:schemeClr>
                </a:solidFill>
              </a:rPr>
              <a:t>.</a:t>
            </a:r>
          </a:p>
        </p:txBody>
      </p:sp>
      <p:sp>
        <p:nvSpPr>
          <p:cNvPr id="11" name="TextBox 10">
            <a:extLst>
              <a:ext uri="{FF2B5EF4-FFF2-40B4-BE49-F238E27FC236}">
                <a16:creationId xmlns:a16="http://schemas.microsoft.com/office/drawing/2014/main" id="{FD24417C-F3F3-5E99-B673-706AAA5E3CFB}"/>
              </a:ext>
            </a:extLst>
          </p:cNvPr>
          <p:cNvSpPr txBox="1"/>
          <p:nvPr/>
        </p:nvSpPr>
        <p:spPr>
          <a:xfrm>
            <a:off x="0" y="6382883"/>
            <a:ext cx="11616612" cy="461665"/>
          </a:xfrm>
          <a:prstGeom prst="rect">
            <a:avLst/>
          </a:prstGeom>
          <a:noFill/>
        </p:spPr>
        <p:txBody>
          <a:bodyPr wrap="square">
            <a:spAutoFit/>
          </a:bodyPr>
          <a:lstStyle/>
          <a:p>
            <a:pPr algn="ctr"/>
            <a:r>
              <a:rPr lang="en-US" sz="1200">
                <a:solidFill>
                  <a:schemeClr val="tx1">
                    <a:tint val="75000"/>
                  </a:schemeClr>
                </a:solidFill>
              </a:rPr>
              <a:t>M. </a:t>
            </a:r>
            <a:r>
              <a:rPr lang="en-US" sz="1200" err="1">
                <a:solidFill>
                  <a:schemeClr val="tx1">
                    <a:tint val="75000"/>
                  </a:schemeClr>
                </a:solidFill>
              </a:rPr>
              <a:t>Porfiri</a:t>
            </a:r>
            <a:r>
              <a:rPr lang="en-US" sz="1200">
                <a:solidFill>
                  <a:schemeClr val="tx1">
                    <a:tint val="75000"/>
                  </a:schemeClr>
                </a:solidFill>
              </a:rPr>
              <a:t>, R. R. </a:t>
            </a:r>
            <a:r>
              <a:rPr lang="en-US" sz="1200" err="1">
                <a:solidFill>
                  <a:schemeClr val="tx1">
                    <a:tint val="75000"/>
                  </a:schemeClr>
                </a:solidFill>
              </a:rPr>
              <a:t>Sattanapalle</a:t>
            </a:r>
            <a:r>
              <a:rPr lang="en-US" sz="1200">
                <a:solidFill>
                  <a:schemeClr val="tx1">
                    <a:tint val="75000"/>
                  </a:schemeClr>
                </a:solidFill>
              </a:rPr>
              <a:t>, S. Nakayama, J. </a:t>
            </a:r>
            <a:r>
              <a:rPr lang="en-US" sz="1200" err="1">
                <a:solidFill>
                  <a:schemeClr val="tx1">
                    <a:tint val="75000"/>
                  </a:schemeClr>
                </a:solidFill>
              </a:rPr>
              <a:t>Macinko</a:t>
            </a:r>
            <a:r>
              <a:rPr lang="en-US" sz="1200">
                <a:solidFill>
                  <a:schemeClr val="tx1">
                    <a:tint val="75000"/>
                  </a:schemeClr>
                </a:solidFill>
              </a:rPr>
              <a:t>, and R. </a:t>
            </a:r>
            <a:r>
              <a:rPr lang="en-US" sz="1200" err="1">
                <a:solidFill>
                  <a:schemeClr val="tx1">
                    <a:tint val="75000"/>
                  </a:schemeClr>
                </a:solidFill>
              </a:rPr>
              <a:t>Sipahi</a:t>
            </a:r>
            <a:r>
              <a:rPr lang="en-US" sz="1200">
                <a:solidFill>
                  <a:schemeClr val="tx1">
                    <a:tint val="75000"/>
                  </a:schemeClr>
                </a:solidFill>
              </a:rPr>
              <a:t>, “Media coverage and firearm acquisition in the aftermath of a mass shooting,” Nat Hum </a:t>
            </a:r>
            <a:r>
              <a:rPr lang="en-US" sz="1200" err="1">
                <a:solidFill>
                  <a:schemeClr val="tx1">
                    <a:tint val="75000"/>
                  </a:schemeClr>
                </a:solidFill>
              </a:rPr>
              <a:t>Behav</a:t>
            </a:r>
            <a:r>
              <a:rPr lang="en-US" sz="1200">
                <a:solidFill>
                  <a:schemeClr val="tx1">
                    <a:tint val="75000"/>
                  </a:schemeClr>
                </a:solidFill>
              </a:rPr>
              <a:t>, vol. 3, no. 9, pp. 913–921, Sep. 2019, </a:t>
            </a:r>
            <a:r>
              <a:rPr lang="en-US" sz="1200" err="1">
                <a:solidFill>
                  <a:schemeClr val="tx1">
                    <a:tint val="75000"/>
                  </a:schemeClr>
                </a:solidFill>
              </a:rPr>
              <a:t>doi</a:t>
            </a:r>
            <a:r>
              <a:rPr lang="en-US" sz="1200">
                <a:solidFill>
                  <a:schemeClr val="tx1">
                    <a:tint val="75000"/>
                  </a:schemeClr>
                </a:solidFill>
              </a:rPr>
              <a:t>: </a:t>
            </a:r>
            <a:r>
              <a:rPr lang="en-US" sz="1200">
                <a:solidFill>
                  <a:schemeClr val="tx1">
                    <a:tint val="75000"/>
                  </a:schemeClr>
                </a:solidFill>
                <a:hlinkClick r:id="rId4">
                  <a:extLst>
                    <a:ext uri="{A12FA001-AC4F-418D-AE19-62706E023703}">
                      <ahyp:hlinkClr xmlns:ahyp="http://schemas.microsoft.com/office/drawing/2018/hyperlinkcolor" val="tx"/>
                    </a:ext>
                  </a:extLst>
                </a:hlinkClick>
              </a:rPr>
              <a:t>10.1038/s41562-019-0636-0</a:t>
            </a:r>
            <a:r>
              <a:rPr lang="en-US" sz="1200">
                <a:solidFill>
                  <a:schemeClr val="tx1">
                    <a:tint val="75000"/>
                  </a:schemeClr>
                </a:solidFill>
              </a:rPr>
              <a:t>.</a:t>
            </a:r>
          </a:p>
        </p:txBody>
      </p:sp>
      <p:cxnSp>
        <p:nvCxnSpPr>
          <p:cNvPr id="12" name="Straight Connector 11">
            <a:extLst>
              <a:ext uri="{FF2B5EF4-FFF2-40B4-BE49-F238E27FC236}">
                <a16:creationId xmlns:a16="http://schemas.microsoft.com/office/drawing/2014/main" id="{014026B9-A5DA-3909-79C9-3B31E3A249A7}"/>
              </a:ext>
            </a:extLst>
          </p:cNvPr>
          <p:cNvCxnSpPr/>
          <p:nvPr/>
        </p:nvCxnSpPr>
        <p:spPr>
          <a:xfrm>
            <a:off x="4096450" y="5826948"/>
            <a:ext cx="42976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90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AA32-0B27-40F4-9B07-A50182BB409B}"/>
              </a:ext>
            </a:extLst>
          </p:cNvPr>
          <p:cNvSpPr>
            <a:spLocks noGrp="1"/>
          </p:cNvSpPr>
          <p:nvPr>
            <p:ph type="title"/>
          </p:nvPr>
        </p:nvSpPr>
        <p:spPr>
          <a:xfrm>
            <a:off x="838200" y="123585"/>
            <a:ext cx="10515600" cy="799441"/>
          </a:xfrm>
        </p:spPr>
        <p:txBody>
          <a:bodyPr/>
          <a:lstStyle/>
          <a:p>
            <a:r>
              <a:rPr lang="en-US"/>
              <a:t>Causation Entropy Tent map</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92CA1140-9262-4A8F-B5D4-697E8AF0BF85}"/>
                  </a:ext>
                </a:extLst>
              </p:cNvPr>
              <p:cNvSpPr>
                <a:spLocks noGrp="1"/>
              </p:cNvSpPr>
              <p:nvPr>
                <p:ph idx="1"/>
              </p:nvPr>
            </p:nvSpPr>
            <p:spPr>
              <a:xfrm>
                <a:off x="159559" y="2389426"/>
                <a:ext cx="4608443" cy="142653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𝑦</m:t>
                          </m:r>
                        </m:sub>
                      </m:sSub>
                    </m:oMath>
                  </m:oMathPara>
                </a14:m>
                <a:endParaRPr lang="en-US" b="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𝜖</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m:oMathPara>
                </a14:m>
                <a:endParaRPr lang="en-US"/>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𝜖</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m:oMathPara>
                </a14:m>
                <a:endParaRPr lang="en-US"/>
              </a:p>
              <a:p>
                <a:pPr marL="0" indent="0">
                  <a:buNone/>
                </a:pPr>
                <a:endParaRPr lang="en-US"/>
              </a:p>
            </p:txBody>
          </p:sp>
        </mc:Choice>
        <mc:Fallback xmlns="">
          <p:sp>
            <p:nvSpPr>
              <p:cNvPr id="4" name="Content Placeholder 2">
                <a:extLst>
                  <a:ext uri="{FF2B5EF4-FFF2-40B4-BE49-F238E27FC236}">
                    <a16:creationId xmlns:a16="http://schemas.microsoft.com/office/drawing/2014/main" id="{92CA1140-9262-4A8F-B5D4-697E8AF0BF85}"/>
                  </a:ext>
                </a:extLst>
              </p:cNvPr>
              <p:cNvSpPr>
                <a:spLocks noGrp="1" noRot="1" noChangeAspect="1" noMove="1" noResize="1" noEditPoints="1" noAdjustHandles="1" noChangeArrowheads="1" noChangeShapeType="1" noTextEdit="1"/>
              </p:cNvSpPr>
              <p:nvPr>
                <p:ph idx="1"/>
              </p:nvPr>
            </p:nvSpPr>
            <p:spPr>
              <a:xfrm>
                <a:off x="159559" y="2389426"/>
                <a:ext cx="4608443" cy="1426533"/>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6F33BF7-43A2-4880-94E8-3B2CADD255F9}"/>
                  </a:ext>
                </a:extLst>
              </p:cNvPr>
              <p:cNvSpPr txBox="1"/>
              <p:nvPr/>
            </p:nvSpPr>
            <p:spPr>
              <a:xfrm>
                <a:off x="1061049" y="3713504"/>
                <a:ext cx="1839286"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(0,1</m:t>
                      </m:r>
                      <m:r>
                        <a:rPr lang="en-US" b="0" i="1" smtClean="0">
                          <a:latin typeface="Cambria Math" panose="02040503050406030204" pitchFamily="18" charset="0"/>
                        </a:rPr>
                        <m:t>𝑒</m:t>
                      </m:r>
                      <m:r>
                        <a:rPr lang="en-US" b="0" i="1" smtClean="0">
                          <a:latin typeface="Cambria Math" panose="02040503050406030204" pitchFamily="18" charset="0"/>
                        </a:rPr>
                        <m:t>−3)</m:t>
                      </m:r>
                    </m:oMath>
                  </m:oMathPara>
                </a14:m>
                <a:endParaRPr lang="en-US"/>
              </a:p>
            </p:txBody>
          </p:sp>
        </mc:Choice>
        <mc:Fallback xmlns="">
          <p:sp>
            <p:nvSpPr>
              <p:cNvPr id="5" name="TextBox 4">
                <a:extLst>
                  <a:ext uri="{FF2B5EF4-FFF2-40B4-BE49-F238E27FC236}">
                    <a16:creationId xmlns:a16="http://schemas.microsoft.com/office/drawing/2014/main" id="{F6F33BF7-43A2-4880-94E8-3B2CADD255F9}"/>
                  </a:ext>
                </a:extLst>
              </p:cNvPr>
              <p:cNvSpPr txBox="1">
                <a:spLocks noRot="1" noChangeAspect="1" noMove="1" noResize="1" noEditPoints="1" noAdjustHandles="1" noChangeArrowheads="1" noChangeShapeType="1" noTextEdit="1"/>
              </p:cNvSpPr>
              <p:nvPr/>
            </p:nvSpPr>
            <p:spPr>
              <a:xfrm>
                <a:off x="1061049" y="3713504"/>
                <a:ext cx="1839286" cy="391261"/>
              </a:xfrm>
              <a:prstGeom prst="rect">
                <a:avLst/>
              </a:prstGeom>
              <a:blipFill>
                <a:blip r:embed="rId3"/>
                <a:stretch>
                  <a:fillRect b="-937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4ED884D-D496-4459-A792-3903C052FBB9}"/>
              </a:ext>
            </a:extLst>
          </p:cNvPr>
          <p:cNvSpPr txBox="1"/>
          <p:nvPr/>
        </p:nvSpPr>
        <p:spPr>
          <a:xfrm>
            <a:off x="1777041" y="4527459"/>
            <a:ext cx="1620957" cy="523220"/>
          </a:xfrm>
          <a:prstGeom prst="rect">
            <a:avLst/>
          </a:prstGeom>
          <a:noFill/>
        </p:spPr>
        <p:txBody>
          <a:bodyPr wrap="none" rtlCol="0">
            <a:spAutoFit/>
          </a:bodyPr>
          <a:lstStyle/>
          <a:p>
            <a:r>
              <a:rPr lang="en-US" sz="2800"/>
              <a:t>Y -&gt; Z -&gt; X</a:t>
            </a:r>
          </a:p>
        </p:txBody>
      </p:sp>
      <p:pic>
        <p:nvPicPr>
          <p:cNvPr id="10" name="Picture 9" descr="Chart, histogram&#10;&#10;Description automatically generated">
            <a:extLst>
              <a:ext uri="{FF2B5EF4-FFF2-40B4-BE49-F238E27FC236}">
                <a16:creationId xmlns:a16="http://schemas.microsoft.com/office/drawing/2014/main" id="{8881246D-755B-4A87-967D-325CA8C839DD}"/>
              </a:ext>
            </a:extLst>
          </p:cNvPr>
          <p:cNvPicPr>
            <a:picLocks noChangeAspect="1"/>
          </p:cNvPicPr>
          <p:nvPr/>
        </p:nvPicPr>
        <p:blipFill rotWithShape="1">
          <a:blip r:embed="rId4">
            <a:extLst>
              <a:ext uri="{28A0092B-C50C-407E-A947-70E740481C1C}">
                <a14:useLocalDpi xmlns:a14="http://schemas.microsoft.com/office/drawing/2010/main" val="0"/>
              </a:ext>
            </a:extLst>
          </a:blip>
          <a:srcRect l="4047" t="4901" r="4238"/>
          <a:stretch/>
        </p:blipFill>
        <p:spPr>
          <a:xfrm>
            <a:off x="4682900" y="923026"/>
            <a:ext cx="7343192" cy="524963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797D0C2-D7EC-45EE-9EF8-7601559D59CC}"/>
                  </a:ext>
                </a:extLst>
              </p:cNvPr>
              <p:cNvSpPr txBox="1"/>
              <p:nvPr/>
            </p:nvSpPr>
            <p:spPr>
              <a:xfrm>
                <a:off x="2843614" y="3713504"/>
                <a:ext cx="9582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=0.3</m:t>
                      </m:r>
                    </m:oMath>
                  </m:oMathPara>
                </a14:m>
                <a:endParaRPr lang="en-US"/>
              </a:p>
            </p:txBody>
          </p:sp>
        </mc:Choice>
        <mc:Fallback xmlns="">
          <p:sp>
            <p:nvSpPr>
              <p:cNvPr id="11" name="TextBox 10">
                <a:extLst>
                  <a:ext uri="{FF2B5EF4-FFF2-40B4-BE49-F238E27FC236}">
                    <a16:creationId xmlns:a16="http://schemas.microsoft.com/office/drawing/2014/main" id="{C797D0C2-D7EC-45EE-9EF8-7601559D59CC}"/>
                  </a:ext>
                </a:extLst>
              </p:cNvPr>
              <p:cNvSpPr txBox="1">
                <a:spLocks noRot="1" noChangeAspect="1" noMove="1" noResize="1" noEditPoints="1" noAdjustHandles="1" noChangeArrowheads="1" noChangeShapeType="1" noTextEdit="1"/>
              </p:cNvSpPr>
              <p:nvPr/>
            </p:nvSpPr>
            <p:spPr>
              <a:xfrm>
                <a:off x="2843614" y="3713504"/>
                <a:ext cx="958211"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09193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D1CB-E85F-4BE6-9E12-D524A9D457EA}"/>
              </a:ext>
            </a:extLst>
          </p:cNvPr>
          <p:cNvSpPr>
            <a:spLocks noGrp="1"/>
          </p:cNvSpPr>
          <p:nvPr>
            <p:ph type="title"/>
          </p:nvPr>
        </p:nvSpPr>
        <p:spPr>
          <a:xfrm>
            <a:off x="424133" y="60386"/>
            <a:ext cx="10515600" cy="715992"/>
          </a:xfrm>
        </p:spPr>
        <p:txBody>
          <a:bodyPr/>
          <a:lstStyle/>
          <a:p>
            <a:r>
              <a:rPr lang="en-US"/>
              <a:t>Vicsek’s Model with agent hierarchy</a:t>
            </a:r>
          </a:p>
        </p:txBody>
      </p:sp>
      <p:sp>
        <p:nvSpPr>
          <p:cNvPr id="6" name="TextBox 5">
            <a:extLst>
              <a:ext uri="{FF2B5EF4-FFF2-40B4-BE49-F238E27FC236}">
                <a16:creationId xmlns:a16="http://schemas.microsoft.com/office/drawing/2014/main" id="{CC3BB1BB-111E-4720-9363-30473A8AF3BE}"/>
              </a:ext>
            </a:extLst>
          </p:cNvPr>
          <p:cNvSpPr txBox="1"/>
          <p:nvPr/>
        </p:nvSpPr>
        <p:spPr>
          <a:xfrm>
            <a:off x="8582902" y="1915416"/>
            <a:ext cx="2786457" cy="1015663"/>
          </a:xfrm>
          <a:prstGeom prst="rect">
            <a:avLst/>
          </a:prstGeom>
          <a:noFill/>
        </p:spPr>
        <p:txBody>
          <a:bodyPr wrap="square" rtlCol="0">
            <a:spAutoFit/>
          </a:bodyPr>
          <a:lstStyle/>
          <a:p>
            <a:pPr algn="just"/>
            <a:r>
              <a:rPr lang="en-US" sz="2000"/>
              <a:t>Three particles: X, Y, Z</a:t>
            </a:r>
          </a:p>
          <a:p>
            <a:pPr algn="just"/>
            <a:r>
              <a:rPr lang="en-US" sz="2000"/>
              <a:t>X is independent.</a:t>
            </a:r>
          </a:p>
          <a:p>
            <a:pPr algn="just"/>
            <a:r>
              <a:rPr lang="en-US" sz="2000"/>
              <a:t>X-&gt;Y-&gt;Z</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212D92E-26F2-AB0F-21E9-E041CE2048EE}"/>
                  </a:ext>
                </a:extLst>
              </p:cNvPr>
              <p:cNvSpPr txBox="1"/>
              <p:nvPr/>
            </p:nvSpPr>
            <p:spPr>
              <a:xfrm>
                <a:off x="8248160" y="3233193"/>
                <a:ext cx="3717680" cy="2906308"/>
              </a:xfrm>
              <a:prstGeom prst="rect">
                <a:avLst/>
              </a:prstGeom>
              <a:noFill/>
            </p:spPr>
            <p:txBody>
              <a:bodyPr wrap="square" rtlCol="0">
                <a:spAutoFit/>
              </a:bodyPr>
              <a:lstStyle/>
              <a:p>
                <a:pPr marL="285750" indent="-285750">
                  <a:buFont typeface="Arial" panose="020B0604020202020204" pitchFamily="34" charset="0"/>
                  <a:buChar char="•"/>
                </a:pPr>
                <a:r>
                  <a:rPr lang="en-US"/>
                  <a:t>Simulation time 600, sliding window 200.</a:t>
                </a:r>
              </a:p>
              <a:p>
                <a:pPr marL="285750" indent="-285750">
                  <a:buFont typeface="Arial" panose="020B0604020202020204" pitchFamily="34" charset="0"/>
                  <a:buChar char="•"/>
                </a:pPr>
                <a:r>
                  <a:rPr lang="en-US"/>
                  <a:t>Bin size sqrt(window)</a:t>
                </a:r>
              </a:p>
              <a:p>
                <a:pPr marL="285750" indent="-285750">
                  <a:buFont typeface="Arial" panose="020B0604020202020204" pitchFamily="34" charset="0"/>
                  <a:buChar char="•"/>
                </a:pPr>
                <a:r>
                  <a:rPr lang="en-US"/>
                  <a:t>Orientation of each particle is used as process</a:t>
                </a: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𝑛𝑒𝑤</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𝑐𝑝</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𝑝𝑟𝑒𝑣</m:t>
                        </m:r>
                      </m:sub>
                    </m:sSub>
                    <m:r>
                      <a:rPr lang="en-US" b="0" i="1" smtClean="0">
                        <a:latin typeface="Cambria Math" panose="02040503050406030204" pitchFamily="18" charset="0"/>
                      </a:rPr>
                      <m:t>+</m:t>
                    </m:r>
                    <m:r>
                      <a:rPr lang="en-US" b="0" i="1" smtClean="0">
                        <a:latin typeface="Cambria Math" panose="02040503050406030204" pitchFamily="18" charset="0"/>
                      </a:rPr>
                      <m:t>𝑐𝑝</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𝑎𝑣𝑔</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m:t>
                    </m:r>
                    <m:r>
                      <a:rPr lang="en-US" b="0" i="1" smtClean="0">
                        <a:latin typeface="Cambria Math" panose="02040503050406030204" pitchFamily="18" charset="0"/>
                      </a:rPr>
                      <m:t>𝜂</m:t>
                    </m:r>
                    <m:r>
                      <a:rPr lang="en-US" b="0" i="1" smtClean="0">
                        <a:latin typeface="Cambria Math" panose="02040503050406030204" pitchFamily="18" charset="0"/>
                      </a:rPr>
                      <m:t>)</m:t>
                    </m:r>
                  </m:oMath>
                </a14:m>
                <a:endParaRPr lang="en-US"/>
              </a:p>
              <a:p>
                <a:pPr marL="285750" indent="-285750">
                  <a:buFont typeface="Arial" panose="020B0604020202020204" pitchFamily="34" charset="0"/>
                  <a:buChar char="•"/>
                </a:pPr>
                <a:r>
                  <a:rPr lang="en-US">
                    <a:highlight>
                      <a:srgbClr val="FFFF00"/>
                    </a:highlight>
                  </a:rPr>
                  <a:t>Cp = 0.9, Need very strong coupling for directionality to manifest</a:t>
                </a:r>
              </a:p>
            </p:txBody>
          </p:sp>
        </mc:Choice>
        <mc:Fallback xmlns="">
          <p:sp>
            <p:nvSpPr>
              <p:cNvPr id="5" name="TextBox 4">
                <a:extLst>
                  <a:ext uri="{FF2B5EF4-FFF2-40B4-BE49-F238E27FC236}">
                    <a16:creationId xmlns:a16="http://schemas.microsoft.com/office/drawing/2014/main" id="{9212D92E-26F2-AB0F-21E9-E041CE2048EE}"/>
                  </a:ext>
                </a:extLst>
              </p:cNvPr>
              <p:cNvSpPr txBox="1">
                <a:spLocks noRot="1" noChangeAspect="1" noMove="1" noResize="1" noEditPoints="1" noAdjustHandles="1" noChangeArrowheads="1" noChangeShapeType="1" noTextEdit="1"/>
              </p:cNvSpPr>
              <p:nvPr/>
            </p:nvSpPr>
            <p:spPr>
              <a:xfrm>
                <a:off x="8248160" y="3233193"/>
                <a:ext cx="3717680" cy="2906308"/>
              </a:xfrm>
              <a:prstGeom prst="rect">
                <a:avLst/>
              </a:prstGeom>
              <a:blipFill>
                <a:blip r:embed="rId2"/>
                <a:stretch>
                  <a:fillRect l="-984" t="-1048" r="-2623" b="-2306"/>
                </a:stretch>
              </a:blipFill>
            </p:spPr>
            <p:txBody>
              <a:bodyPr/>
              <a:lstStyle/>
              <a:p>
                <a:r>
                  <a:rPr lang="en-US">
                    <a:noFill/>
                  </a:rPr>
                  <a:t> </a:t>
                </a:r>
              </a:p>
            </p:txBody>
          </p:sp>
        </mc:Fallback>
      </mc:AlternateContent>
      <p:pic>
        <p:nvPicPr>
          <p:cNvPr id="7" name="Picture 6" descr="Chart, histogram&#10;&#10;Description automatically generated">
            <a:extLst>
              <a:ext uri="{FF2B5EF4-FFF2-40B4-BE49-F238E27FC236}">
                <a16:creationId xmlns:a16="http://schemas.microsoft.com/office/drawing/2014/main" id="{10342F4D-27B8-A76B-A551-F44BFB231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84" y="776378"/>
            <a:ext cx="3647919" cy="2652622"/>
          </a:xfrm>
          <a:prstGeom prst="rect">
            <a:avLst/>
          </a:prstGeom>
        </p:spPr>
      </p:pic>
      <p:pic>
        <p:nvPicPr>
          <p:cNvPr id="13" name="Picture 12" descr="Chart, histogram&#10;&#10;Description automatically generated">
            <a:extLst>
              <a:ext uri="{FF2B5EF4-FFF2-40B4-BE49-F238E27FC236}">
                <a16:creationId xmlns:a16="http://schemas.microsoft.com/office/drawing/2014/main" id="{B2669F0F-8557-49B8-63F0-2C4074272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2145" y="776378"/>
            <a:ext cx="3651235" cy="2651760"/>
          </a:xfrm>
          <a:prstGeom prst="rect">
            <a:avLst/>
          </a:prstGeom>
        </p:spPr>
      </p:pic>
      <p:pic>
        <p:nvPicPr>
          <p:cNvPr id="15" name="Picture 14" descr="Chart, histogram&#10;&#10;Description automatically generated">
            <a:extLst>
              <a:ext uri="{FF2B5EF4-FFF2-40B4-BE49-F238E27FC236}">
                <a16:creationId xmlns:a16="http://schemas.microsoft.com/office/drawing/2014/main" id="{448C3737-5DA2-CEDA-5DAC-E70FF38287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8865" y="3389222"/>
            <a:ext cx="4366958" cy="3175480"/>
          </a:xfrm>
          <a:prstGeom prst="rect">
            <a:avLst/>
          </a:prstGeom>
        </p:spPr>
      </p:pic>
    </p:spTree>
    <p:extLst>
      <p:ext uri="{BB962C8B-B14F-4D97-AF65-F5344CB8AC3E}">
        <p14:creationId xmlns:p14="http://schemas.microsoft.com/office/powerpoint/2010/main" val="3186200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96799"/>
            <a:ext cx="10515600" cy="796163"/>
          </a:xfrm>
        </p:spPr>
        <p:txBody>
          <a:bodyPr/>
          <a:lstStyle/>
          <a:p>
            <a:pPr algn="ctr"/>
            <a:r>
              <a:rPr lang="en-US"/>
              <a:t>SEIS Model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5457C9-6DA7-4145-9033-BE3E73F36695}"/>
                  </a:ext>
                </a:extLst>
              </p:cNvPr>
              <p:cNvSpPr txBox="1"/>
              <p:nvPr/>
            </p:nvSpPr>
            <p:spPr>
              <a:xfrm>
                <a:off x="5331236" y="1556326"/>
                <a:ext cx="6566825" cy="3879267"/>
              </a:xfrm>
              <a:prstGeom prst="rect">
                <a:avLst/>
              </a:prstGeom>
              <a:noFill/>
            </p:spPr>
            <p:txBody>
              <a:bodyPr wrap="square">
                <a:spAutoFit/>
              </a:bodyPr>
              <a:lstStyle/>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S = susceptible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E = exposed</a:t>
                </a:r>
                <a:r>
                  <a:rPr lang="en-US" dirty="0">
                    <a:latin typeface="Calibri" panose="020F0502020204030204" pitchFamily="34" charset="0"/>
                    <a:ea typeface="Times New Roman" panose="02020603050405020304" pitchFamily="18" charset="0"/>
                    <a:cs typeface="Times New Roman" panose="02020603050405020304" pitchFamily="18" charset="0"/>
                  </a:rPr>
                  <a:t>, b</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I = infected infectious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Λ</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 capita birth, </a:t>
                </a:r>
                <a14:m>
                  <m:oMath xmlns:m="http://schemas.openxmlformats.org/officeDocument/2006/math">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𝜇</m:t>
                    </m:r>
                    <m:sSub>
                      <m:sSubPr>
                        <m:ctrlP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of people born in 1 day where </a:t>
                </a:r>
                <a14:m>
                  <m:oMath xmlns:m="http://schemas.openxmlformats.org/officeDocument/2006/math">
                    <m:sSub>
                      <m:sSubPr>
                        <m:ctrlP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Calibri" panose="020F0502020204030204" pitchFamily="34" charset="0"/>
                    <a:cs typeface="Times New Roman" panose="02020603050405020304" pitchFamily="18" charset="0"/>
                  </a:rPr>
                  <a:t> is the initial total population = 1e6</a:t>
                </a: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Per-capita natural death, 3.3e-5 (1/days) , 1/Average age of person at death</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virus-induced average fatality rate, </a:t>
                </a:r>
                <a:r>
                  <a:rPr lang="en-US" dirty="0">
                    <a:latin typeface="Calibri" panose="020F0502020204030204" pitchFamily="34" charset="0"/>
                    <a:ea typeface="Times New Roman" panose="02020603050405020304" pitchFamily="18" charset="0"/>
                    <a:cs typeface="Times New Roman" panose="02020603050405020304" pitchFamily="18" charset="0"/>
                  </a:rPr>
                  <a:t>(1/days) ,</a:t>
                </a:r>
                <a:r>
                  <a:rPr lang="en-US" dirty="0"/>
                  <a:t> 0.00001</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𝛽</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(1/time between contacts) [1/days], 0.75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Rate of progression from exposed to infectious (1/days) 0.33</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Recovery rate of infectious individuals (1/days), 1/8</a:t>
                </a:r>
              </a:p>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Initial Values:</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=10000, </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𝐸</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=200,</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𝐼</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=80</m:t>
                      </m:r>
                    </m:oMath>
                  </m:oMathPara>
                </a14:m>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05457C9-6DA7-4145-9033-BE3E73F36695}"/>
                  </a:ext>
                </a:extLst>
              </p:cNvPr>
              <p:cNvSpPr txBox="1">
                <a:spLocks noRot="1" noChangeAspect="1" noMove="1" noResize="1" noEditPoints="1" noAdjustHandles="1" noChangeArrowheads="1" noChangeShapeType="1" noTextEdit="1"/>
              </p:cNvSpPr>
              <p:nvPr/>
            </p:nvSpPr>
            <p:spPr>
              <a:xfrm>
                <a:off x="5331236" y="1556326"/>
                <a:ext cx="6566825" cy="3879267"/>
              </a:xfrm>
              <a:prstGeom prst="rect">
                <a:avLst/>
              </a:prstGeom>
              <a:blipFill>
                <a:blip r:embed="rId2"/>
                <a:stretch>
                  <a:fillRect l="-836" t="-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97535-8AB6-4A59-9390-A9D447346583}"/>
                  </a:ext>
                </a:extLst>
              </p:cNvPr>
              <p:cNvSpPr txBox="1"/>
              <p:nvPr/>
            </p:nvSpPr>
            <p:spPr>
              <a:xfrm>
                <a:off x="690321" y="1287674"/>
                <a:ext cx="4451022" cy="2223366"/>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𝑆</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i="0">
                        <a:latin typeface="Cambria Math" panose="02040503050406030204" pitchFamily="18" charset="0"/>
                      </a:rPr>
                      <m:t>=</m:t>
                    </m:r>
                    <m:r>
                      <m:rPr>
                        <m:sty m:val="p"/>
                      </m:rPr>
                      <a:rPr lang="en-US" i="0">
                        <a:latin typeface="Cambria Math" panose="02040503050406030204" pitchFamily="18" charset="0"/>
                      </a:rPr>
                      <m:t>Λ</m:t>
                    </m:r>
                    <m:r>
                      <a:rPr lang="en-US" i="0">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i="0">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num>
                      <m:den>
                        <m:r>
                          <a:rPr lang="en-US" i="1">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b="0" i="0"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𝛾</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𝑠</m:t>
                        </m:r>
                      </m:sub>
                    </m:sSub>
                  </m:oMath>
                </a14:m>
                <a:r>
                  <a:rPr lang="en-US" dirty="0"/>
                  <a:t>,</a:t>
                </a:r>
                <a:br>
                  <a:rPr lang="en-US" dirty="0"/>
                </a:br>
                <a14:m>
                  <m:oMath xmlns:m="http://schemas.openxmlformats.org/officeDocument/2006/math">
                    <m:acc>
                      <m:accPr>
                        <m: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𝐸</m:t>
                        </m:r>
                      </m:e>
                    </m:acc>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𝛽</m:t>
                    </m:r>
                    <m:r>
                      <a:rPr lang="en-US" i="1">
                        <a:latin typeface="Cambria Math" panose="02040503050406030204" pitchFamily="18" charset="0"/>
                        <a:ea typeface="Times New Roman" panose="02020603050405020304" pitchFamily="18" charset="0"/>
                        <a:cs typeface="Times New Roman" panose="020206030504050203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den>
                    </m:f>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𝜇</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𝜖</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𝐸</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 xmlns:m="http://schemas.openxmlformats.org/officeDocument/2006/math">
                    <m:acc>
                      <m:accPr>
                        <m:chr m:val="̇"/>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e>
                    </m:acc>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dirty="0"/>
              </a:p>
              <a:p>
                <a:endParaRPr lang="en-US" dirty="0"/>
              </a:p>
            </p:txBody>
          </p:sp>
        </mc:Choice>
        <mc:Fallback xmlns="">
          <p:sp>
            <p:nvSpPr>
              <p:cNvPr id="7" name="TextBox 6">
                <a:extLst>
                  <a:ext uri="{FF2B5EF4-FFF2-40B4-BE49-F238E27FC236}">
                    <a16:creationId xmlns:a16="http://schemas.microsoft.com/office/drawing/2014/main" id="{47897535-8AB6-4A59-9390-A9D447346583}"/>
                  </a:ext>
                </a:extLst>
              </p:cNvPr>
              <p:cNvSpPr txBox="1">
                <a:spLocks noRot="1" noChangeAspect="1" noMove="1" noResize="1" noEditPoints="1" noAdjustHandles="1" noChangeArrowheads="1" noChangeShapeType="1" noTextEdit="1"/>
              </p:cNvSpPr>
              <p:nvPr/>
            </p:nvSpPr>
            <p:spPr>
              <a:xfrm>
                <a:off x="690321" y="1287674"/>
                <a:ext cx="4451022" cy="222336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63ADEF3-2DB2-4E85-840E-3936589DA3ED}"/>
                  </a:ext>
                </a:extLst>
              </p:cNvPr>
              <p:cNvSpPr txBox="1"/>
              <p:nvPr/>
            </p:nvSpPr>
            <p:spPr>
              <a:xfrm>
                <a:off x="293939" y="3859099"/>
                <a:ext cx="471340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Parameter values have been picked up from the paper (</a:t>
                </a:r>
                <a:r>
                  <a:rPr lang="en-US" dirty="0" err="1"/>
                  <a:t>Carcione</a:t>
                </a:r>
                <a:r>
                  <a:rPr lang="en-US" dirty="0"/>
                  <a:t> et al., 2020).</a:t>
                </a:r>
              </a:p>
              <a:p>
                <a:pPr marL="285750" indent="-285750">
                  <a:buFont typeface="Arial" panose="020B0604020202020204" pitchFamily="34" charset="0"/>
                  <a:buChar char="•"/>
                </a:pPr>
                <a:r>
                  <a:rPr lang="en-US" dirty="0"/>
                  <a:t>Information Transfer is calculated between </a:t>
                </a:r>
                <a14:m>
                  <m:oMath xmlns:m="http://schemas.openxmlformats.org/officeDocument/2006/math">
                    <m:r>
                      <a:rPr lang="en-US" b="0" i="1" smtClean="0">
                        <a:latin typeface="Cambria Math" panose="02040503050406030204" pitchFamily="18" charset="0"/>
                      </a:rPr>
                      <m:t>𝑆</m:t>
                    </m:r>
                  </m:oMath>
                </a14:m>
                <a:r>
                  <a:rPr lang="en-US" dirty="0"/>
                  <a:t>, </a:t>
                </a:r>
                <a14:m>
                  <m:oMath xmlns:m="http://schemas.openxmlformats.org/officeDocument/2006/math">
                    <m:r>
                      <a:rPr lang="en-US" b="0" i="1" smtClean="0">
                        <a:latin typeface="Cambria Math" panose="02040503050406030204" pitchFamily="18" charset="0"/>
                      </a:rPr>
                      <m:t>𝐸</m:t>
                    </m:r>
                  </m:oMath>
                </a14:m>
                <a:r>
                  <a:rPr lang="en-US" dirty="0"/>
                  <a:t>, </a:t>
                </a:r>
                <a14:m>
                  <m:oMath xmlns:m="http://schemas.openxmlformats.org/officeDocument/2006/math">
                    <m:r>
                      <a:rPr lang="en-US" b="0" i="1" smtClean="0">
                        <a:latin typeface="Cambria Math" panose="02040503050406030204" pitchFamily="18" charset="0"/>
                      </a:rPr>
                      <m:t>𝐼</m:t>
                    </m:r>
                  </m:oMath>
                </a14:m>
                <a:r>
                  <a:rPr lang="en-US" dirty="0"/>
                  <a:t> and </a:t>
                </a:r>
                <a14:m>
                  <m:oMath xmlns:m="http://schemas.openxmlformats.org/officeDocument/2006/math">
                    <m:r>
                      <a:rPr lang="en-US" b="0" i="1" smtClean="0">
                        <a:latin typeface="Cambria Math" panose="02040503050406030204" pitchFamily="18" charset="0"/>
                      </a:rPr>
                      <m:t>𝑅</m:t>
                    </m:r>
                  </m:oMath>
                </a14:m>
                <a:r>
                  <a:rPr lang="en-US" dirty="0"/>
                  <a:t>.</a:t>
                </a:r>
              </a:p>
              <a:p>
                <a:pPr marL="285750" indent="-285750">
                  <a:buFont typeface="Arial" panose="020B0604020202020204" pitchFamily="34" charset="0"/>
                  <a:buChar char="•"/>
                </a:pPr>
                <a:r>
                  <a:rPr lang="en-US" dirty="0"/>
                  <a:t>2 years of simulation time.</a:t>
                </a:r>
              </a:p>
              <a:p>
                <a:pPr marL="285750" indent="-285750">
                  <a:buFont typeface="Arial" panose="020B0604020202020204" pitchFamily="34" charset="0"/>
                  <a:buChar char="•"/>
                </a:pPr>
                <a:r>
                  <a:rPr lang="en-US" dirty="0"/>
                  <a:t>Time step of 1 day is used.</a:t>
                </a:r>
              </a:p>
            </p:txBody>
          </p:sp>
        </mc:Choice>
        <mc:Fallback xmlns="">
          <p:sp>
            <p:nvSpPr>
              <p:cNvPr id="10" name="TextBox 9">
                <a:extLst>
                  <a:ext uri="{FF2B5EF4-FFF2-40B4-BE49-F238E27FC236}">
                    <a16:creationId xmlns:a16="http://schemas.microsoft.com/office/drawing/2014/main" id="{663ADEF3-2DB2-4E85-840E-3936589DA3ED}"/>
                  </a:ext>
                </a:extLst>
              </p:cNvPr>
              <p:cNvSpPr txBox="1">
                <a:spLocks noRot="1" noChangeAspect="1" noMove="1" noResize="1" noEditPoints="1" noAdjustHandles="1" noChangeArrowheads="1" noChangeShapeType="1" noTextEdit="1"/>
              </p:cNvSpPr>
              <p:nvPr/>
            </p:nvSpPr>
            <p:spPr>
              <a:xfrm>
                <a:off x="293939" y="3859099"/>
                <a:ext cx="4713408" cy="1754326"/>
              </a:xfrm>
              <a:prstGeom prst="rect">
                <a:avLst/>
              </a:prstGeom>
              <a:blipFill>
                <a:blip r:embed="rId4"/>
                <a:stretch>
                  <a:fillRect l="-776" t="-1736" r="-1423" b="-4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B6993D-4D8D-6676-EF8F-D030986B498A}"/>
                  </a:ext>
                </a:extLst>
              </p:cNvPr>
              <p:cNvSpPr txBox="1"/>
              <p:nvPr/>
            </p:nvSpPr>
            <p:spPr>
              <a:xfrm>
                <a:off x="9597743" y="996946"/>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8" name="TextBox 7">
                <a:extLst>
                  <a:ext uri="{FF2B5EF4-FFF2-40B4-BE49-F238E27FC236}">
                    <a16:creationId xmlns:a16="http://schemas.microsoft.com/office/drawing/2014/main" id="{70B6993D-4D8D-6676-EF8F-D030986B498A}"/>
                  </a:ext>
                </a:extLst>
              </p:cNvPr>
              <p:cNvSpPr txBox="1">
                <a:spLocks noRot="1" noChangeAspect="1" noMove="1" noResize="1" noEditPoints="1" noAdjustHandles="1" noChangeArrowheads="1" noChangeShapeType="1" noTextEdit="1"/>
              </p:cNvSpPr>
              <p:nvPr/>
            </p:nvSpPr>
            <p:spPr>
              <a:xfrm>
                <a:off x="9597743" y="996946"/>
                <a:ext cx="36388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6A37F7-763E-55B9-915C-A1FA7A476C43}"/>
                  </a:ext>
                </a:extLst>
              </p:cNvPr>
              <p:cNvSpPr txBox="1"/>
              <p:nvPr/>
            </p:nvSpPr>
            <p:spPr>
              <a:xfrm>
                <a:off x="8676898" y="1370093"/>
                <a:ext cx="333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9" name="TextBox 8">
                <a:extLst>
                  <a:ext uri="{FF2B5EF4-FFF2-40B4-BE49-F238E27FC236}">
                    <a16:creationId xmlns:a16="http://schemas.microsoft.com/office/drawing/2014/main" id="{926A37F7-763E-55B9-915C-A1FA7A476C43}"/>
                  </a:ext>
                </a:extLst>
              </p:cNvPr>
              <p:cNvSpPr txBox="1">
                <a:spLocks noRot="1" noChangeAspect="1" noMove="1" noResize="1" noEditPoints="1" noAdjustHandles="1" noChangeArrowheads="1" noChangeShapeType="1" noTextEdit="1"/>
              </p:cNvSpPr>
              <p:nvPr/>
            </p:nvSpPr>
            <p:spPr>
              <a:xfrm>
                <a:off x="8676898" y="1370093"/>
                <a:ext cx="33304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6A8794-8656-CBD5-CDF9-A21C7F1FC0F9}"/>
                  </a:ext>
                </a:extLst>
              </p:cNvPr>
              <p:cNvSpPr txBox="1"/>
              <p:nvPr/>
            </p:nvSpPr>
            <p:spPr>
              <a:xfrm>
                <a:off x="9856597" y="1805035"/>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11" name="TextBox 10">
                <a:extLst>
                  <a:ext uri="{FF2B5EF4-FFF2-40B4-BE49-F238E27FC236}">
                    <a16:creationId xmlns:a16="http://schemas.microsoft.com/office/drawing/2014/main" id="{406A8794-8656-CBD5-CDF9-A21C7F1FC0F9}"/>
                  </a:ext>
                </a:extLst>
              </p:cNvPr>
              <p:cNvSpPr txBox="1">
                <a:spLocks noRot="1" noChangeAspect="1" noMove="1" noResize="1" noEditPoints="1" noAdjustHandles="1" noChangeArrowheads="1" noChangeShapeType="1" noTextEdit="1"/>
              </p:cNvSpPr>
              <p:nvPr/>
            </p:nvSpPr>
            <p:spPr>
              <a:xfrm>
                <a:off x="9856597" y="1805035"/>
                <a:ext cx="390876" cy="369332"/>
              </a:xfrm>
              <a:prstGeom prst="rect">
                <a:avLst/>
              </a:prstGeom>
              <a:blipFill>
                <a:blip r:embed="rId7"/>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3A9BADB5-0B00-42EE-A6D4-E000088A67D7}"/>
              </a:ext>
            </a:extLst>
          </p:cNvPr>
          <p:cNvCxnSpPr>
            <a:cxnSpLocks/>
          </p:cNvCxnSpPr>
          <p:nvPr/>
        </p:nvCxnSpPr>
        <p:spPr>
          <a:xfrm flipV="1">
            <a:off x="9017414" y="1257344"/>
            <a:ext cx="621102" cy="207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277B82-CCAB-A783-F329-0B9B197DE832}"/>
                  </a:ext>
                </a:extLst>
              </p:cNvPr>
              <p:cNvSpPr txBox="1"/>
              <p:nvPr/>
            </p:nvSpPr>
            <p:spPr>
              <a:xfrm>
                <a:off x="8841193" y="918000"/>
                <a:ext cx="771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𝛾</m:t>
                      </m:r>
                    </m:oMath>
                  </m:oMathPara>
                </a14:m>
                <a:endParaRPr lang="en-US"/>
              </a:p>
            </p:txBody>
          </p:sp>
        </mc:Choice>
        <mc:Fallback xmlns="">
          <p:sp>
            <p:nvSpPr>
              <p:cNvPr id="14" name="TextBox 13">
                <a:extLst>
                  <a:ext uri="{FF2B5EF4-FFF2-40B4-BE49-F238E27FC236}">
                    <a16:creationId xmlns:a16="http://schemas.microsoft.com/office/drawing/2014/main" id="{86277B82-CCAB-A783-F329-0B9B197DE832}"/>
                  </a:ext>
                </a:extLst>
              </p:cNvPr>
              <p:cNvSpPr txBox="1">
                <a:spLocks noRot="1" noChangeAspect="1" noMove="1" noResize="1" noEditPoints="1" noAdjustHandles="1" noChangeArrowheads="1" noChangeShapeType="1" noTextEdit="1"/>
              </p:cNvSpPr>
              <p:nvPr/>
            </p:nvSpPr>
            <p:spPr>
              <a:xfrm>
                <a:off x="8841193" y="918000"/>
                <a:ext cx="771750" cy="369332"/>
              </a:xfrm>
              <a:prstGeom prst="rect">
                <a:avLst/>
              </a:prstGeom>
              <a:blipFill>
                <a:blip r:embed="rId8"/>
                <a:stretch>
                  <a:fillRect b="-13333"/>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D2D125B-C333-5524-4C75-D95FF45D061F}"/>
              </a:ext>
            </a:extLst>
          </p:cNvPr>
          <p:cNvCxnSpPr>
            <a:cxnSpLocks/>
            <a:stCxn id="8" idx="2"/>
            <a:endCxn id="11" idx="0"/>
          </p:cNvCxnSpPr>
          <p:nvPr/>
        </p:nvCxnSpPr>
        <p:spPr>
          <a:xfrm>
            <a:off x="9779684" y="1366278"/>
            <a:ext cx="272351" cy="438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1B28F76-402F-88A8-605F-AC9247A7A748}"/>
                  </a:ext>
                </a:extLst>
              </p:cNvPr>
              <p:cNvSpPr txBox="1"/>
              <p:nvPr/>
            </p:nvSpPr>
            <p:spPr>
              <a:xfrm>
                <a:off x="10001195" y="1277070"/>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17" name="TextBox 16">
                <a:extLst>
                  <a:ext uri="{FF2B5EF4-FFF2-40B4-BE49-F238E27FC236}">
                    <a16:creationId xmlns:a16="http://schemas.microsoft.com/office/drawing/2014/main" id="{91B28F76-402F-88A8-605F-AC9247A7A748}"/>
                  </a:ext>
                </a:extLst>
              </p:cNvPr>
              <p:cNvSpPr txBox="1">
                <a:spLocks noRot="1" noChangeAspect="1" noMove="1" noResize="1" noEditPoints="1" noAdjustHandles="1" noChangeArrowheads="1" noChangeShapeType="1" noTextEdit="1"/>
              </p:cNvSpPr>
              <p:nvPr/>
            </p:nvSpPr>
            <p:spPr>
              <a:xfrm>
                <a:off x="10001195" y="1277070"/>
                <a:ext cx="384016"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F199F4E-7D89-BFD9-9AD4-8B9B36CCF97E}"/>
                  </a:ext>
                </a:extLst>
              </p:cNvPr>
              <p:cNvSpPr txBox="1"/>
              <p:nvPr/>
            </p:nvSpPr>
            <p:spPr>
              <a:xfrm>
                <a:off x="9141487" y="1506451"/>
                <a:ext cx="34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ϵ</m:t>
                      </m:r>
                    </m:oMath>
                  </m:oMathPara>
                </a14:m>
                <a:endParaRPr lang="en-US" b="0"/>
              </a:p>
            </p:txBody>
          </p:sp>
        </mc:Choice>
        <mc:Fallback xmlns="">
          <p:sp>
            <p:nvSpPr>
              <p:cNvPr id="18" name="TextBox 17">
                <a:extLst>
                  <a:ext uri="{FF2B5EF4-FFF2-40B4-BE49-F238E27FC236}">
                    <a16:creationId xmlns:a16="http://schemas.microsoft.com/office/drawing/2014/main" id="{1F199F4E-7D89-BFD9-9AD4-8B9B36CCF97E}"/>
                  </a:ext>
                </a:extLst>
              </p:cNvPr>
              <p:cNvSpPr txBox="1">
                <a:spLocks noRot="1" noChangeAspect="1" noMove="1" noResize="1" noEditPoints="1" noAdjustHandles="1" noChangeArrowheads="1" noChangeShapeType="1" noTextEdit="1"/>
              </p:cNvSpPr>
              <p:nvPr/>
            </p:nvSpPr>
            <p:spPr>
              <a:xfrm>
                <a:off x="9141487" y="1506451"/>
                <a:ext cx="343363" cy="369332"/>
              </a:xfrm>
              <a:prstGeom prst="rect">
                <a:avLst/>
              </a:prstGeom>
              <a:blipFill>
                <a:blip r:embed="rId10"/>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28F394C4-72E0-94F6-39E3-A3282C6FCF02}"/>
              </a:ext>
            </a:extLst>
          </p:cNvPr>
          <p:cNvCxnSpPr/>
          <p:nvPr/>
        </p:nvCxnSpPr>
        <p:spPr>
          <a:xfrm>
            <a:off x="8954873" y="1875453"/>
            <a:ext cx="748964" cy="20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E86DA08-0420-2032-173F-F2ADD25682CF}"/>
              </a:ext>
            </a:extLst>
          </p:cNvPr>
          <p:cNvCxnSpPr>
            <a:cxnSpLocks/>
          </p:cNvCxnSpPr>
          <p:nvPr/>
        </p:nvCxnSpPr>
        <p:spPr>
          <a:xfrm flipH="1" flipV="1">
            <a:off x="9017414" y="1712662"/>
            <a:ext cx="630534" cy="197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2140A2-28DD-752A-4CB7-8F62C3B586EB}"/>
                  </a:ext>
                </a:extLst>
              </p:cNvPr>
              <p:cNvSpPr txBox="1"/>
              <p:nvPr/>
            </p:nvSpPr>
            <p:spPr>
              <a:xfrm>
                <a:off x="9092646" y="1935046"/>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25" name="TextBox 24">
                <a:extLst>
                  <a:ext uri="{FF2B5EF4-FFF2-40B4-BE49-F238E27FC236}">
                    <a16:creationId xmlns:a16="http://schemas.microsoft.com/office/drawing/2014/main" id="{A72140A2-28DD-752A-4CB7-8F62C3B586EB}"/>
                  </a:ext>
                </a:extLst>
              </p:cNvPr>
              <p:cNvSpPr txBox="1">
                <a:spLocks noRot="1" noChangeAspect="1" noMove="1" noResize="1" noEditPoints="1" noAdjustHandles="1" noChangeArrowheads="1" noChangeShapeType="1" noTextEdit="1"/>
              </p:cNvSpPr>
              <p:nvPr/>
            </p:nvSpPr>
            <p:spPr>
              <a:xfrm>
                <a:off x="9092646" y="1935046"/>
                <a:ext cx="384016" cy="369332"/>
              </a:xfrm>
              <a:prstGeom prst="rect">
                <a:avLst/>
              </a:prstGeom>
              <a:blipFill>
                <a:blip r:embed="rId11"/>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2023725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A55A-6A76-501A-35C4-64D900FB2E76}"/>
              </a:ext>
            </a:extLst>
          </p:cNvPr>
          <p:cNvSpPr>
            <a:spLocks noGrp="1"/>
          </p:cNvSpPr>
          <p:nvPr>
            <p:ph type="title"/>
          </p:nvPr>
        </p:nvSpPr>
        <p:spPr>
          <a:xfrm>
            <a:off x="838200" y="126390"/>
            <a:ext cx="10515600" cy="665789"/>
          </a:xfrm>
        </p:spPr>
        <p:txBody>
          <a:bodyPr>
            <a:normAutofit fontScale="90000"/>
          </a:bodyPr>
          <a:lstStyle/>
          <a:p>
            <a:pPr algn="ctr"/>
            <a:r>
              <a:rPr lang="en-US" dirty="0"/>
              <a:t>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23D706-3869-C77C-753E-B365C6547411}"/>
                  </a:ext>
                </a:extLst>
              </p:cNvPr>
              <p:cNvSpPr>
                <a:spLocks noGrp="1"/>
              </p:cNvSpPr>
              <p:nvPr>
                <p:ph idx="1"/>
              </p:nvPr>
            </p:nvSpPr>
            <p:spPr>
              <a:xfrm>
                <a:off x="107135" y="502889"/>
                <a:ext cx="7235226" cy="5857592"/>
              </a:xfrm>
            </p:spPr>
            <p:txBody>
              <a:bodyPr>
                <a:normAutofit fontScale="92500" lnSpcReduction="10000"/>
              </a:bodyPr>
              <a:lstStyle/>
              <a:p>
                <a:pPr marL="0" indent="0">
                  <a:buNone/>
                </a:pPr>
                <a:endParaRPr lang="en-US" dirty="0"/>
              </a:p>
              <a:p>
                <a:r>
                  <a:rPr lang="en-US" sz="2000" dirty="0"/>
                  <a:t>Why not use mask, vaccination, mobility, infection and mortality data directly to compute TE or CTE?</a:t>
                </a:r>
              </a:p>
              <a:p>
                <a:pPr lvl="1"/>
                <a:r>
                  <a:rPr lang="en-US" sz="1800" dirty="0"/>
                  <a:t>TE will only identify causal links b/w the data</a:t>
                </a:r>
              </a:p>
              <a:p>
                <a:pPr lvl="1"/>
                <a:r>
                  <a:rPr lang="en-US" sz="1800" dirty="0"/>
                  <a:t>It doesn’t tell us the mechanism</a:t>
                </a:r>
              </a:p>
              <a:p>
                <a:pPr lvl="1"/>
                <a:r>
                  <a:rPr lang="en-US" sz="1800" dirty="0"/>
                  <a:t>It represents only one experiment, but TE needs more data.</a:t>
                </a:r>
              </a:p>
              <a:p>
                <a:r>
                  <a:rPr lang="en-US" sz="2000" dirty="0"/>
                  <a:t>TE b/w Mask, Vaccinated, Mobility to Infected on real data will indicate relative link strengths.</a:t>
                </a:r>
              </a:p>
              <a:p>
                <a:r>
                  <a:rPr lang="en-US" sz="2000" dirty="0"/>
                  <a:t>An existing SEIR</a:t>
                </a:r>
                <a:r>
                  <a:rPr lang="en-US" sz="1600" dirty="0"/>
                  <a:t>*</a:t>
                </a:r>
                <a:r>
                  <a:rPr lang="en-US" sz="2000" dirty="0"/>
                  <a:t> model will be modified to include mask, vaccination and isolation compartments. It will be fitted to the real data, that will enable extraction of hidden variables like S, E, and R.</a:t>
                </a:r>
              </a:p>
              <a:p>
                <a:r>
                  <a:rPr lang="en-US" sz="2000" dirty="0"/>
                  <a:t>The mechanics of infection can be identified by using conditional TE (CTE):</a:t>
                </a:r>
              </a:p>
              <a:p>
                <a:pPr lvl="1"/>
                <a:r>
                  <a:rPr lang="en-US" sz="1800" dirty="0"/>
                  <a:t>Most effective paths leading to infection can be found by comparing CTEs of different paths.</a:t>
                </a:r>
              </a:p>
              <a:p>
                <a:pPr lvl="1"/>
                <a:r>
                  <a:rPr lang="en-US" sz="1800" dirty="0"/>
                  <a:t>Looking 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 →</m:t>
                    </m:r>
                    <m:r>
                      <a:rPr lang="en-US" sz="1800" b="0" i="1" smtClean="0">
                        <a:latin typeface="Cambria Math" panose="02040503050406030204" pitchFamily="18" charset="0"/>
                      </a:rPr>
                      <m:t>𝐼</m:t>
                    </m:r>
                  </m:oMath>
                </a14:m>
                <a:r>
                  <a:rPr lang="en-US" sz="1800" dirty="0"/>
                  <a:t>, the figure notes 2 paths b/w the start and end points. </a:t>
                </a:r>
                <a14:m>
                  <m:oMath xmlns:m="http://schemas.openxmlformats.org/officeDocument/2006/math">
                    <m:r>
                      <a:rPr lang="en-US" sz="1800" b="0" i="1" smtClean="0">
                        <a:latin typeface="Cambria Math" panose="02040503050406030204" pitchFamily="18" charset="0"/>
                      </a:rPr>
                      <m:t>𝑇</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m:t>
                        </m:r>
                        <m:r>
                          <a:rPr lang="en-US" sz="1800" b="0" i="1" smtClean="0">
                            <a:latin typeface="Cambria Math" panose="02040503050406030204" pitchFamily="18" charset="0"/>
                          </a:rPr>
                          <m:t>𝐼</m:t>
                        </m:r>
                      </m:sub>
                    </m:sSub>
                  </m:oMath>
                </a14:m>
                <a:r>
                  <a:rPr lang="en-US" sz="1800" dirty="0"/>
                  <a:t> will tell us the causality b/w the two parameters. </a:t>
                </a:r>
                <a14:m>
                  <m:oMath xmlns:m="http://schemas.openxmlformats.org/officeDocument/2006/math">
                    <m:r>
                      <a:rPr lang="en-US" sz="1800" b="0" i="1" smtClean="0">
                        <a:latin typeface="Cambria Math" panose="02040503050406030204" pitchFamily="18" charset="0"/>
                      </a:rPr>
                      <m:t>𝐶𝑇</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m:t>
                        </m:r>
                        <m:r>
                          <a:rPr lang="en-US" sz="1800" b="0" i="1" smtClean="0">
                            <a:latin typeface="Cambria Math" panose="02040503050406030204" pitchFamily="18" charset="0"/>
                          </a:rPr>
                          <m:t>𝐼</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𝑚</m:t>
                            </m:r>
                          </m:sub>
                        </m:sSub>
                      </m:sub>
                    </m:sSub>
                  </m:oMath>
                </a14:m>
                <a:r>
                  <a:rPr lang="en-US" sz="1800" dirty="0"/>
                  <a:t> will tell us the influence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𝑚</m:t>
                        </m:r>
                      </m:sub>
                    </m:sSub>
                  </m:oMath>
                </a14:m>
                <a:r>
                  <a:rPr lang="en-US" sz="1800" dirty="0"/>
                  <a:t> will have on </a:t>
                </a:r>
                <a14:m>
                  <m:oMath xmlns:m="http://schemas.openxmlformats.org/officeDocument/2006/math">
                    <m:r>
                      <a:rPr lang="en-US" sz="1800" b="0" i="1" smtClean="0">
                        <a:latin typeface="Cambria Math" panose="02040503050406030204" pitchFamily="18" charset="0"/>
                      </a:rPr>
                      <m:t>𝐼</m:t>
                    </m:r>
                  </m:oMath>
                </a14:m>
                <a:r>
                  <a:rPr lang="en-US" sz="1800" dirty="0"/>
                  <a:t> disregarding influence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 →</m:t>
                    </m:r>
                    <m:r>
                      <a:rPr lang="en-US" sz="1800" b="0" i="1" smtClean="0">
                        <a:latin typeface="Cambria Math" panose="02040503050406030204" pitchFamily="18" charset="0"/>
                      </a:rPr>
                      <m:t>𝐼</m:t>
                    </m:r>
                  </m:oMath>
                </a14:m>
                <a:r>
                  <a:rPr lang="en-US" sz="1800" dirty="0"/>
                  <a:t>, thus if </a:t>
                </a:r>
                <a14:m>
                  <m:oMath xmlns:m="http://schemas.openxmlformats.org/officeDocument/2006/math">
                    <m:r>
                      <a:rPr lang="en-US" sz="1800" i="1">
                        <a:latin typeface="Cambria Math" panose="02040503050406030204" pitchFamily="18" charset="0"/>
                      </a:rPr>
                      <m:t>𝐶𝑇</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𝑚</m:t>
                            </m:r>
                          </m:sub>
                        </m:sSub>
                        <m:r>
                          <a:rPr lang="en-US" sz="1800" i="1">
                            <a:latin typeface="Cambria Math" panose="02040503050406030204" pitchFamily="18" charset="0"/>
                          </a:rPr>
                          <m:t>→</m:t>
                        </m:r>
                        <m:r>
                          <a:rPr lang="en-US" sz="1800" i="1">
                            <a:latin typeface="Cambria Math" panose="02040503050406030204" pitchFamily="18" charset="0"/>
                          </a:rPr>
                          <m:t>𝐼</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𝑚</m:t>
                            </m:r>
                          </m:sub>
                        </m:sSub>
                      </m:sub>
                    </m:sSub>
                    <m:r>
                      <a:rPr lang="en-US" sz="1800" b="0" i="0" smtClean="0">
                        <a:latin typeface="Cambria Math" panose="02040503050406030204" pitchFamily="18" charset="0"/>
                      </a:rPr>
                      <m:t>&lt;</m:t>
                    </m:r>
                    <m:r>
                      <a:rPr lang="en-US" sz="1800" i="1">
                        <a:latin typeface="Cambria Math" panose="02040503050406030204" pitchFamily="18" charset="0"/>
                      </a:rPr>
                      <m:t>𝐶𝑇</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𝑚</m:t>
                            </m:r>
                          </m:sub>
                        </m:sSub>
                        <m:r>
                          <a:rPr lang="en-US" sz="1800" i="1">
                            <a:latin typeface="Cambria Math" panose="02040503050406030204" pitchFamily="18" charset="0"/>
                          </a:rPr>
                          <m:t>→</m:t>
                        </m:r>
                        <m:r>
                          <a:rPr lang="en-US" sz="1800" i="1">
                            <a:latin typeface="Cambria Math" panose="02040503050406030204" pitchFamily="18" charset="0"/>
                          </a:rPr>
                          <m:t>𝐼</m:t>
                        </m:r>
                        <m:r>
                          <a:rPr lang="en-US" sz="1800" i="1">
                            <a:latin typeface="Cambria Math" panose="02040503050406030204" pitchFamily="18" charset="0"/>
                          </a:rPr>
                          <m:t>|</m:t>
                        </m:r>
                        <m:r>
                          <a:rPr lang="en-US" sz="1800" b="0" i="1" smtClean="0">
                            <a:latin typeface="Cambria Math" panose="02040503050406030204" pitchFamily="18" charset="0"/>
                          </a:rPr>
                          <m:t>𝑆</m:t>
                        </m:r>
                      </m:sub>
                    </m:sSub>
                  </m:oMath>
                </a14:m>
                <a:r>
                  <a:rPr lang="en-US" sz="1800" dirty="0"/>
                  <a:t> which would mean the blue line carries less influence than red line.</a:t>
                </a:r>
                <a:endParaRPr lang="en-US" dirty="0"/>
              </a:p>
              <a:p>
                <a:endParaRPr lang="en-US" dirty="0"/>
              </a:p>
            </p:txBody>
          </p:sp>
        </mc:Choice>
        <mc:Fallback xmlns="">
          <p:sp>
            <p:nvSpPr>
              <p:cNvPr id="3" name="Content Placeholder 2">
                <a:extLst>
                  <a:ext uri="{FF2B5EF4-FFF2-40B4-BE49-F238E27FC236}">
                    <a16:creationId xmlns:a16="http://schemas.microsoft.com/office/drawing/2014/main" id="{F923D706-3869-C77C-753E-B365C6547411}"/>
                  </a:ext>
                </a:extLst>
              </p:cNvPr>
              <p:cNvSpPr>
                <a:spLocks noGrp="1" noRot="1" noChangeAspect="1" noMove="1" noResize="1" noEditPoints="1" noAdjustHandles="1" noChangeArrowheads="1" noChangeShapeType="1" noTextEdit="1"/>
              </p:cNvSpPr>
              <p:nvPr>
                <p:ph idx="1"/>
              </p:nvPr>
            </p:nvSpPr>
            <p:spPr>
              <a:xfrm>
                <a:off x="107135" y="502889"/>
                <a:ext cx="7235226" cy="5857592"/>
              </a:xfrm>
              <a:blipFill>
                <a:blip r:embed="rId2"/>
                <a:stretch>
                  <a:fillRect l="-675" r="-759"/>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43279C42-59EC-FDC9-9DB5-D1CCA7273C2F}"/>
              </a:ext>
            </a:extLst>
          </p:cNvPr>
          <p:cNvPicPr>
            <a:picLocks noChangeAspect="1"/>
          </p:cNvPicPr>
          <p:nvPr/>
        </p:nvPicPr>
        <p:blipFill rotWithShape="1">
          <a:blip r:embed="rId3"/>
          <a:srcRect l="16639" r="22644"/>
          <a:stretch/>
        </p:blipFill>
        <p:spPr>
          <a:xfrm>
            <a:off x="7264666" y="2779414"/>
            <a:ext cx="4820199" cy="3675341"/>
          </a:xfrm>
          <a:prstGeom prst="rect">
            <a:avLst/>
          </a:prstGeom>
        </p:spPr>
      </p:pic>
      <p:sp>
        <p:nvSpPr>
          <p:cNvPr id="43" name="TextBox 42">
            <a:extLst>
              <a:ext uri="{FF2B5EF4-FFF2-40B4-BE49-F238E27FC236}">
                <a16:creationId xmlns:a16="http://schemas.microsoft.com/office/drawing/2014/main" id="{079CCD62-FB65-F06A-5AAA-7A85591A9F53}"/>
              </a:ext>
            </a:extLst>
          </p:cNvPr>
          <p:cNvSpPr txBox="1"/>
          <p:nvPr/>
        </p:nvSpPr>
        <p:spPr>
          <a:xfrm>
            <a:off x="0" y="6360481"/>
            <a:ext cx="8159435"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*Maged, Ahmed, et al. "SEIR Model to address the impact of face masks amid COVID‐19 pandemic." </a:t>
            </a:r>
            <a:r>
              <a:rPr lang="en-US" sz="1200" b="0" i="1" dirty="0">
                <a:solidFill>
                  <a:srgbClr val="222222"/>
                </a:solidFill>
                <a:effectLst/>
                <a:latin typeface="Arial" panose="020B0604020202020204" pitchFamily="34" charset="0"/>
              </a:rPr>
              <a:t>Risk Analysis</a:t>
            </a:r>
            <a:r>
              <a:rPr lang="en-US" sz="1200" b="0" i="0" dirty="0">
                <a:solidFill>
                  <a:srgbClr val="222222"/>
                </a:solidFill>
                <a:effectLst/>
                <a:latin typeface="Arial" panose="020B0604020202020204" pitchFamily="34" charset="0"/>
              </a:rPr>
              <a:t> (2022).</a:t>
            </a:r>
            <a:endParaRPr lang="en-US" sz="1200" dirty="0"/>
          </a:p>
        </p:txBody>
      </p:sp>
    </p:spTree>
    <p:extLst>
      <p:ext uri="{BB962C8B-B14F-4D97-AF65-F5344CB8AC3E}">
        <p14:creationId xmlns:p14="http://schemas.microsoft.com/office/powerpoint/2010/main" val="249156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C65C8-0AAD-5D30-3F20-D6943A1F3860}"/>
              </a:ext>
            </a:extLst>
          </p:cNvPr>
          <p:cNvSpPr>
            <a:spLocks noGrp="1"/>
          </p:cNvSpPr>
          <p:nvPr>
            <p:ph type="title"/>
          </p:nvPr>
        </p:nvSpPr>
        <p:spPr>
          <a:xfrm>
            <a:off x="838200" y="2577383"/>
            <a:ext cx="10515600" cy="1325563"/>
          </a:xfrm>
        </p:spPr>
        <p:txBody>
          <a:bodyPr/>
          <a:lstStyle/>
          <a:p>
            <a:pPr algn="ctr"/>
            <a:r>
              <a:rPr lang="en-US" dirty="0"/>
              <a:t>Use of Real data</a:t>
            </a:r>
          </a:p>
        </p:txBody>
      </p:sp>
    </p:spTree>
    <p:extLst>
      <p:ext uri="{BB962C8B-B14F-4D97-AF65-F5344CB8AC3E}">
        <p14:creationId xmlns:p14="http://schemas.microsoft.com/office/powerpoint/2010/main" val="2852748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EF10-D268-3F8B-F58B-60DEDEBFA81F}"/>
              </a:ext>
            </a:extLst>
          </p:cNvPr>
          <p:cNvSpPr>
            <a:spLocks noGrp="1"/>
          </p:cNvSpPr>
          <p:nvPr>
            <p:ph type="title"/>
          </p:nvPr>
        </p:nvSpPr>
        <p:spPr>
          <a:xfrm>
            <a:off x="765772" y="57306"/>
            <a:ext cx="10515600" cy="861685"/>
          </a:xfrm>
        </p:spPr>
        <p:txBody>
          <a:bodyPr>
            <a:normAutofit fontScale="90000"/>
          </a:bodyPr>
          <a:lstStyle/>
          <a:p>
            <a:r>
              <a:rPr lang="en-US" dirty="0"/>
              <a:t>Raw smoothed Data (USA) using healthdata model </a:t>
            </a:r>
          </a:p>
        </p:txBody>
      </p:sp>
      <p:pic>
        <p:nvPicPr>
          <p:cNvPr id="5" name="Picture 4" descr="Chart, line chart&#10;&#10;Description automatically generated">
            <a:extLst>
              <a:ext uri="{FF2B5EF4-FFF2-40B4-BE49-F238E27FC236}">
                <a16:creationId xmlns:a16="http://schemas.microsoft.com/office/drawing/2014/main" id="{7E972079-7799-E9CC-BF97-97C1753A6042}"/>
              </a:ext>
            </a:extLst>
          </p:cNvPr>
          <p:cNvPicPr>
            <a:picLocks noChangeAspect="1"/>
          </p:cNvPicPr>
          <p:nvPr/>
        </p:nvPicPr>
        <p:blipFill rotWithShape="1">
          <a:blip r:embed="rId2">
            <a:extLst>
              <a:ext uri="{28A0092B-C50C-407E-A947-70E740481C1C}">
                <a14:useLocalDpi xmlns:a14="http://schemas.microsoft.com/office/drawing/2010/main" val="0"/>
              </a:ext>
            </a:extLst>
          </a:blip>
          <a:srcRect l="8317" t="3011" r="6875"/>
          <a:stretch/>
        </p:blipFill>
        <p:spPr>
          <a:xfrm>
            <a:off x="941560" y="918991"/>
            <a:ext cx="10339812" cy="5881703"/>
          </a:xfrm>
          <a:prstGeom prst="rect">
            <a:avLst/>
          </a:prstGeom>
        </p:spPr>
      </p:pic>
      <p:cxnSp>
        <p:nvCxnSpPr>
          <p:cNvPr id="7" name="Straight Arrow Connector 6">
            <a:extLst>
              <a:ext uri="{FF2B5EF4-FFF2-40B4-BE49-F238E27FC236}">
                <a16:creationId xmlns:a16="http://schemas.microsoft.com/office/drawing/2014/main" id="{1FEE7A4D-5C3B-33AF-2A3E-3358058EECBF}"/>
              </a:ext>
            </a:extLst>
          </p:cNvPr>
          <p:cNvCxnSpPr>
            <a:cxnSpLocks/>
          </p:cNvCxnSpPr>
          <p:nvPr/>
        </p:nvCxnSpPr>
        <p:spPr>
          <a:xfrm flipH="1">
            <a:off x="5069941" y="1484768"/>
            <a:ext cx="72427" cy="25078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249622C0-F418-02D4-DEC1-20ECB0A699FA}"/>
              </a:ext>
            </a:extLst>
          </p:cNvPr>
          <p:cNvCxnSpPr>
            <a:cxnSpLocks/>
          </p:cNvCxnSpPr>
          <p:nvPr/>
        </p:nvCxnSpPr>
        <p:spPr>
          <a:xfrm flipH="1">
            <a:off x="5649362" y="2127564"/>
            <a:ext cx="4028792" cy="18650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EB6F2BFE-CCAC-0174-59AC-570AFDD30769}"/>
              </a:ext>
            </a:extLst>
          </p:cNvPr>
          <p:cNvCxnSpPr>
            <a:cxnSpLocks/>
          </p:cNvCxnSpPr>
          <p:nvPr/>
        </p:nvCxnSpPr>
        <p:spPr>
          <a:xfrm flipH="1" flipV="1">
            <a:off x="5305331" y="4436198"/>
            <a:ext cx="3965418" cy="52956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07856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0F88-428A-F9BE-60CC-322101EA5AB6}"/>
              </a:ext>
            </a:extLst>
          </p:cNvPr>
          <p:cNvSpPr>
            <a:spLocks noGrp="1"/>
          </p:cNvSpPr>
          <p:nvPr>
            <p:ph type="title"/>
          </p:nvPr>
        </p:nvSpPr>
        <p:spPr>
          <a:xfrm>
            <a:off x="111967" y="113200"/>
            <a:ext cx="11968065" cy="877400"/>
          </a:xfrm>
        </p:spPr>
        <p:txBody>
          <a:bodyPr>
            <a:normAutofit/>
          </a:bodyPr>
          <a:lstStyle/>
          <a:p>
            <a:r>
              <a:rPr lang="en-US" dirty="0"/>
              <a:t>SEIR model with vaccination</a:t>
            </a:r>
            <a:r>
              <a:rPr lang="en-US" sz="3600" dirty="0"/>
              <a:t>*</a:t>
            </a:r>
            <a:endParaRPr lang="en-US" dirty="0"/>
          </a:p>
        </p:txBody>
      </p:sp>
      <p:sp>
        <p:nvSpPr>
          <p:cNvPr id="46" name="TextBox 45">
            <a:extLst>
              <a:ext uri="{FF2B5EF4-FFF2-40B4-BE49-F238E27FC236}">
                <a16:creationId xmlns:a16="http://schemas.microsoft.com/office/drawing/2014/main" id="{0C693979-92B6-50B3-AF78-8A5CCB8146CB}"/>
              </a:ext>
            </a:extLst>
          </p:cNvPr>
          <p:cNvSpPr txBox="1"/>
          <p:nvPr/>
        </p:nvSpPr>
        <p:spPr>
          <a:xfrm>
            <a:off x="0" y="6437023"/>
            <a:ext cx="12080032" cy="307777"/>
          </a:xfrm>
          <a:prstGeom prst="rect">
            <a:avLst/>
          </a:prstGeom>
          <a:noFill/>
        </p:spPr>
        <p:txBody>
          <a:bodyPr wrap="square">
            <a:spAutoFit/>
          </a:bodyPr>
          <a:lstStyle/>
          <a:p>
            <a:pPr algn="ctr"/>
            <a:r>
              <a:rPr lang="en-US" sz="1400" b="0" i="0" dirty="0">
                <a:solidFill>
                  <a:srgbClr val="222222"/>
                </a:solidFill>
                <a:effectLst/>
                <a:latin typeface="Arial" panose="020B0604020202020204" pitchFamily="34" charset="0"/>
              </a:rPr>
              <a:t>*Maged, Ahmed, et al. "SEIR Model to address the impact of face masks amid COVID‐19 pandemic." </a:t>
            </a:r>
            <a:r>
              <a:rPr lang="en-US" sz="1400" b="0" i="1" dirty="0">
                <a:solidFill>
                  <a:srgbClr val="222222"/>
                </a:solidFill>
                <a:effectLst/>
                <a:latin typeface="Arial" panose="020B0604020202020204" pitchFamily="34" charset="0"/>
              </a:rPr>
              <a:t>Risk Analysis</a:t>
            </a:r>
            <a:r>
              <a:rPr lang="en-US" sz="1400" b="0" i="0" dirty="0">
                <a:solidFill>
                  <a:srgbClr val="222222"/>
                </a:solidFill>
                <a:effectLst/>
                <a:latin typeface="Arial" panose="020B0604020202020204" pitchFamily="34" charset="0"/>
              </a:rPr>
              <a:t> (2022).</a:t>
            </a:r>
            <a:endParaRPr lang="en-US" sz="1400" dirty="0"/>
          </a:p>
        </p:txBody>
      </p:sp>
      <p:grpSp>
        <p:nvGrpSpPr>
          <p:cNvPr id="16" name="Group 15">
            <a:extLst>
              <a:ext uri="{FF2B5EF4-FFF2-40B4-BE49-F238E27FC236}">
                <a16:creationId xmlns:a16="http://schemas.microsoft.com/office/drawing/2014/main" id="{D43EC085-DB99-9371-A435-138CE15EA4F6}"/>
              </a:ext>
            </a:extLst>
          </p:cNvPr>
          <p:cNvGrpSpPr/>
          <p:nvPr/>
        </p:nvGrpSpPr>
        <p:grpSpPr>
          <a:xfrm>
            <a:off x="1077362" y="1216438"/>
            <a:ext cx="9546264" cy="4425124"/>
            <a:chOff x="1077362" y="1216438"/>
            <a:chExt cx="9546264" cy="4425124"/>
          </a:xfrm>
        </p:grpSpPr>
        <p:pic>
          <p:nvPicPr>
            <p:cNvPr id="5" name="Picture 4" descr="Diagram&#10;&#10;Description automatically generated">
              <a:extLst>
                <a:ext uri="{FF2B5EF4-FFF2-40B4-BE49-F238E27FC236}">
                  <a16:creationId xmlns:a16="http://schemas.microsoft.com/office/drawing/2014/main" id="{F5DDA88F-F93C-D432-A590-68288DE52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362" y="1216438"/>
              <a:ext cx="9546264" cy="4425124"/>
            </a:xfrm>
            <a:prstGeom prst="rect">
              <a:avLst/>
            </a:prstGeom>
          </p:spPr>
        </p:pic>
        <p:sp>
          <p:nvSpPr>
            <p:cNvPr id="9" name="Rectangle 8">
              <a:extLst>
                <a:ext uri="{FF2B5EF4-FFF2-40B4-BE49-F238E27FC236}">
                  <a16:creationId xmlns:a16="http://schemas.microsoft.com/office/drawing/2014/main" id="{16B0078D-5672-B802-15F3-5AF5C988B6E3}"/>
                </a:ext>
              </a:extLst>
            </p:cNvPr>
            <p:cNvSpPr/>
            <p:nvPr/>
          </p:nvSpPr>
          <p:spPr>
            <a:xfrm>
              <a:off x="7587696" y="4031128"/>
              <a:ext cx="561315" cy="4617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F1F377-FFB7-EF00-698B-A68CE7859119}"/>
                </a:ext>
              </a:extLst>
            </p:cNvPr>
            <p:cNvSpPr/>
            <p:nvPr/>
          </p:nvSpPr>
          <p:spPr>
            <a:xfrm>
              <a:off x="1381418" y="3252084"/>
              <a:ext cx="561315" cy="4617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3C1E44-C500-BAC4-5AB3-4ADCF9A52994}"/>
                </a:ext>
              </a:extLst>
            </p:cNvPr>
            <p:cNvSpPr/>
            <p:nvPr/>
          </p:nvSpPr>
          <p:spPr>
            <a:xfrm>
              <a:off x="7587697" y="2242762"/>
              <a:ext cx="561315" cy="4617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D8351F-B623-8E24-EA32-A1AF7BCDCDAF}"/>
                </a:ext>
              </a:extLst>
            </p:cNvPr>
            <p:cNvSpPr/>
            <p:nvPr/>
          </p:nvSpPr>
          <p:spPr>
            <a:xfrm>
              <a:off x="9785206" y="2630032"/>
              <a:ext cx="561315" cy="4617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71D8313D-FAC0-48B8-AAD9-6AC4B5CF6E6E}"/>
              </a:ext>
            </a:extLst>
          </p:cNvPr>
          <p:cNvSpPr/>
          <p:nvPr/>
        </p:nvSpPr>
        <p:spPr>
          <a:xfrm>
            <a:off x="7868354" y="5529638"/>
            <a:ext cx="561315" cy="4617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E2958A-EF26-416B-6157-95F9E84C75EC}"/>
              </a:ext>
            </a:extLst>
          </p:cNvPr>
          <p:cNvSpPr txBox="1"/>
          <p:nvPr/>
        </p:nvSpPr>
        <p:spPr>
          <a:xfrm>
            <a:off x="8662219" y="5575835"/>
            <a:ext cx="1546001" cy="369332"/>
          </a:xfrm>
          <a:prstGeom prst="rect">
            <a:avLst/>
          </a:prstGeom>
          <a:noFill/>
        </p:spPr>
        <p:txBody>
          <a:bodyPr wrap="none" rtlCol="0">
            <a:spAutoFit/>
          </a:bodyPr>
          <a:lstStyle/>
          <a:p>
            <a:r>
              <a:rPr lang="en-US" dirty="0"/>
              <a:t>Fit parameters</a:t>
            </a:r>
          </a:p>
        </p:txBody>
      </p:sp>
    </p:spTree>
    <p:extLst>
      <p:ext uri="{BB962C8B-B14F-4D97-AF65-F5344CB8AC3E}">
        <p14:creationId xmlns:p14="http://schemas.microsoft.com/office/powerpoint/2010/main" val="1439116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16D93-6E8B-4CDA-B872-21040D17AB1E}"/>
              </a:ext>
            </a:extLst>
          </p:cNvPr>
          <p:cNvSpPr>
            <a:spLocks noGrp="1"/>
          </p:cNvSpPr>
          <p:nvPr>
            <p:ph type="title"/>
          </p:nvPr>
        </p:nvSpPr>
        <p:spPr>
          <a:xfrm>
            <a:off x="394063" y="0"/>
            <a:ext cx="10515600" cy="1114697"/>
          </a:xfrm>
        </p:spPr>
        <p:txBody>
          <a:bodyPr/>
          <a:lstStyle/>
          <a:p>
            <a:r>
              <a:rPr lang="en-US" sz="3600"/>
              <a:t>Motivation</a:t>
            </a:r>
            <a:endParaRPr lang="en-US"/>
          </a:p>
        </p:txBody>
      </p:sp>
      <p:sp>
        <p:nvSpPr>
          <p:cNvPr id="3" name="Content Placeholder 2">
            <a:extLst>
              <a:ext uri="{FF2B5EF4-FFF2-40B4-BE49-F238E27FC236}">
                <a16:creationId xmlns:a16="http://schemas.microsoft.com/office/drawing/2014/main" id="{6C3F9E09-37C6-4632-83B3-27B39C12E478}"/>
              </a:ext>
            </a:extLst>
          </p:cNvPr>
          <p:cNvSpPr>
            <a:spLocks noGrp="1"/>
          </p:cNvSpPr>
          <p:nvPr>
            <p:ph idx="1"/>
          </p:nvPr>
        </p:nvSpPr>
        <p:spPr>
          <a:xfrm>
            <a:off x="155666" y="1495696"/>
            <a:ext cx="5876108" cy="4905104"/>
          </a:xfrm>
        </p:spPr>
        <p:txBody>
          <a:bodyPr>
            <a:normAutofit/>
          </a:bodyPr>
          <a:lstStyle/>
          <a:p>
            <a:r>
              <a:rPr lang="en-US" sz="2400" dirty="0"/>
              <a:t>Covid 19 is characterized by waves of infection. Possible reasons could include</a:t>
            </a:r>
          </a:p>
          <a:p>
            <a:pPr lvl="1"/>
            <a:r>
              <a:rPr lang="en-US" sz="2000" dirty="0"/>
              <a:t>Uncertain dynamic factors like mobility, mask use, vaccination rate, waning immunity etc. may play into the dynamic nature of the pandemic</a:t>
            </a:r>
          </a:p>
          <a:p>
            <a:r>
              <a:rPr lang="en-US" sz="2400" dirty="0"/>
              <a:t>At present there is enough public data available to causally link one or more of the factors to Covid pandemic dynamics.</a:t>
            </a:r>
          </a:p>
          <a:p>
            <a:r>
              <a:rPr lang="en-US" sz="2400" dirty="0"/>
              <a:t>Classic SEIR models are unable to predict these waves. Recent work has attributed this characteristic to social activity [</a:t>
            </a:r>
            <a:r>
              <a:rPr lang="en-US" sz="2400" dirty="0" err="1"/>
              <a:t>Tkachenko</a:t>
            </a:r>
            <a:r>
              <a:rPr lang="en-US" sz="2400" dirty="0"/>
              <a:t> et al., 2021].</a:t>
            </a:r>
          </a:p>
        </p:txBody>
      </p:sp>
      <p:pic>
        <p:nvPicPr>
          <p:cNvPr id="5" name="Picture 4" descr="Chart, histogram&#10;&#10;Description automatically generated">
            <a:extLst>
              <a:ext uri="{FF2B5EF4-FFF2-40B4-BE49-F238E27FC236}">
                <a16:creationId xmlns:a16="http://schemas.microsoft.com/office/drawing/2014/main" id="{19116BDF-1387-47D4-9D01-AA66B89D1614}"/>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096000" y="1689463"/>
            <a:ext cx="5940334" cy="4193177"/>
          </a:xfrm>
          <a:prstGeom prst="rect">
            <a:avLst/>
          </a:prstGeom>
        </p:spPr>
      </p:pic>
    </p:spTree>
    <p:extLst>
      <p:ext uri="{BB962C8B-B14F-4D97-AF65-F5344CB8AC3E}">
        <p14:creationId xmlns:p14="http://schemas.microsoft.com/office/powerpoint/2010/main" val="305719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Engineering drawing&#10;&#10;Description automatically generated">
            <a:extLst>
              <a:ext uri="{FF2B5EF4-FFF2-40B4-BE49-F238E27FC236}">
                <a16:creationId xmlns:a16="http://schemas.microsoft.com/office/drawing/2014/main" id="{6752CE2C-C443-54DC-D099-560F0E8D2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249" y="1003862"/>
            <a:ext cx="8598895" cy="5359616"/>
          </a:xfrm>
          <a:prstGeom prst="rect">
            <a:avLst/>
          </a:prstGeom>
        </p:spPr>
      </p:pic>
      <p:sp>
        <p:nvSpPr>
          <p:cNvPr id="10" name="TextBox 9">
            <a:extLst>
              <a:ext uri="{FF2B5EF4-FFF2-40B4-BE49-F238E27FC236}">
                <a16:creationId xmlns:a16="http://schemas.microsoft.com/office/drawing/2014/main" id="{45F5298E-1E39-E804-7D6D-D4E61548D143}"/>
              </a:ext>
            </a:extLst>
          </p:cNvPr>
          <p:cNvSpPr txBox="1"/>
          <p:nvPr/>
        </p:nvSpPr>
        <p:spPr>
          <a:xfrm>
            <a:off x="4579046" y="241540"/>
            <a:ext cx="2554930" cy="584775"/>
          </a:xfrm>
          <a:prstGeom prst="rect">
            <a:avLst/>
          </a:prstGeom>
          <a:noFill/>
        </p:spPr>
        <p:txBody>
          <a:bodyPr wrap="none" rtlCol="0">
            <a:spAutoFit/>
          </a:bodyPr>
          <a:lstStyle/>
          <a:p>
            <a:r>
              <a:rPr lang="en-US" sz="3200" dirty="0"/>
              <a:t>Author results</a:t>
            </a:r>
          </a:p>
        </p:txBody>
      </p:sp>
    </p:spTree>
    <p:extLst>
      <p:ext uri="{BB962C8B-B14F-4D97-AF65-F5344CB8AC3E}">
        <p14:creationId xmlns:p14="http://schemas.microsoft.com/office/powerpoint/2010/main" val="1833382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5F077C-1DD6-7688-A605-783F925F6648}"/>
              </a:ext>
            </a:extLst>
          </p:cNvPr>
          <p:cNvSpPr txBox="1"/>
          <p:nvPr/>
        </p:nvSpPr>
        <p:spPr>
          <a:xfrm>
            <a:off x="3845365" y="75410"/>
            <a:ext cx="3401893" cy="584775"/>
          </a:xfrm>
          <a:prstGeom prst="rect">
            <a:avLst/>
          </a:prstGeom>
          <a:noFill/>
        </p:spPr>
        <p:txBody>
          <a:bodyPr wrap="none" rtlCol="0">
            <a:spAutoFit/>
          </a:bodyPr>
          <a:lstStyle/>
          <a:p>
            <a:r>
              <a:rPr lang="en-US" sz="3200" dirty="0"/>
              <a:t>Reproduced results</a:t>
            </a:r>
          </a:p>
        </p:txBody>
      </p:sp>
      <p:pic>
        <p:nvPicPr>
          <p:cNvPr id="7" name="Picture 6">
            <a:extLst>
              <a:ext uri="{FF2B5EF4-FFF2-40B4-BE49-F238E27FC236}">
                <a16:creationId xmlns:a16="http://schemas.microsoft.com/office/drawing/2014/main" id="{AB6278F7-1B37-7B82-934A-B65AF182232C}"/>
              </a:ext>
            </a:extLst>
          </p:cNvPr>
          <p:cNvPicPr>
            <a:picLocks noChangeAspect="1"/>
          </p:cNvPicPr>
          <p:nvPr/>
        </p:nvPicPr>
        <p:blipFill rotWithShape="1">
          <a:blip r:embed="rId2">
            <a:extLst>
              <a:ext uri="{28A0092B-C50C-407E-A947-70E740481C1C}">
                <a14:useLocalDpi xmlns:a14="http://schemas.microsoft.com/office/drawing/2010/main" val="0"/>
              </a:ext>
            </a:extLst>
          </a:blip>
          <a:srcRect l="10316" t="1992" r="7237" b="3607"/>
          <a:stretch/>
        </p:blipFill>
        <p:spPr>
          <a:xfrm>
            <a:off x="767004" y="762822"/>
            <a:ext cx="10657992" cy="5871244"/>
          </a:xfrm>
          <a:prstGeom prst="rect">
            <a:avLst/>
          </a:prstGeom>
        </p:spPr>
      </p:pic>
    </p:spTree>
    <p:extLst>
      <p:ext uri="{BB962C8B-B14F-4D97-AF65-F5344CB8AC3E}">
        <p14:creationId xmlns:p14="http://schemas.microsoft.com/office/powerpoint/2010/main" val="1689276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1AB5C-FFB0-FC56-A440-F4E4EC3CB111}"/>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804B7EF-0BB3-4741-5D34-6843F4E26FA7}"/>
              </a:ext>
            </a:extLst>
          </p:cNvPr>
          <p:cNvSpPr>
            <a:spLocks noGrp="1"/>
          </p:cNvSpPr>
          <p:nvPr>
            <p:ph idx="1"/>
          </p:nvPr>
        </p:nvSpPr>
        <p:spPr/>
        <p:txBody>
          <a:bodyPr/>
          <a:lstStyle/>
          <a:p>
            <a:r>
              <a:rPr lang="en-US" dirty="0"/>
              <a:t>Update </a:t>
            </a:r>
            <a:r>
              <a:rPr lang="en-US" dirty="0" err="1"/>
              <a:t>Maged’s</a:t>
            </a:r>
            <a:r>
              <a:rPr lang="en-US" dirty="0"/>
              <a:t> model to include mobility</a:t>
            </a:r>
          </a:p>
          <a:p>
            <a:r>
              <a:rPr lang="en-US" dirty="0"/>
              <a:t>Fit the new model to </a:t>
            </a:r>
            <a:r>
              <a:rPr lang="en-US"/>
              <a:t>real data </a:t>
            </a:r>
            <a:endParaRPr lang="en-US" dirty="0"/>
          </a:p>
          <a:p>
            <a:r>
              <a:rPr lang="en-US" dirty="0"/>
              <a:t>Use parameters </a:t>
            </a:r>
            <a:r>
              <a:rPr lang="en-US" dirty="0" err="1"/>
              <a:t>fr</a:t>
            </a:r>
            <a:endParaRPr lang="en-US" dirty="0"/>
          </a:p>
        </p:txBody>
      </p:sp>
    </p:spTree>
    <p:extLst>
      <p:ext uri="{BB962C8B-B14F-4D97-AF65-F5344CB8AC3E}">
        <p14:creationId xmlns:p14="http://schemas.microsoft.com/office/powerpoint/2010/main" val="3506533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4479D6-D41B-B9C6-7ACA-07550D5EF633}"/>
                  </a:ext>
                </a:extLst>
              </p:cNvPr>
              <p:cNvSpPr/>
              <p:nvPr/>
            </p:nvSpPr>
            <p:spPr>
              <a:xfrm>
                <a:off x="249580" y="3016394"/>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𝑈</m:t>
                      </m:r>
                    </m:oMath>
                  </m:oMathPara>
                </a14:m>
                <a:endParaRPr lang="en-US" sz="2400"/>
              </a:p>
            </p:txBody>
          </p:sp>
        </mc:Choice>
        <mc:Fallback xmlns="">
          <p:sp>
            <p:nvSpPr>
              <p:cNvPr id="4" name="Rectangle 3">
                <a:extLst>
                  <a:ext uri="{FF2B5EF4-FFF2-40B4-BE49-F238E27FC236}">
                    <a16:creationId xmlns:a16="http://schemas.microsoft.com/office/drawing/2014/main" id="{4E4479D6-D41B-B9C6-7ACA-07550D5EF633}"/>
                  </a:ext>
                </a:extLst>
              </p:cNvPr>
              <p:cNvSpPr>
                <a:spLocks noRot="1" noChangeAspect="1" noMove="1" noResize="1" noEditPoints="1" noAdjustHandles="1" noChangeArrowheads="1" noChangeShapeType="1" noTextEdit="1"/>
              </p:cNvSpPr>
              <p:nvPr/>
            </p:nvSpPr>
            <p:spPr>
              <a:xfrm>
                <a:off x="249580" y="3016394"/>
                <a:ext cx="807522" cy="5967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720016F-3AAA-EC64-0F45-09098C6A2FC7}"/>
                  </a:ext>
                </a:extLst>
              </p:cNvPr>
              <p:cNvSpPr/>
              <p:nvPr/>
            </p:nvSpPr>
            <p:spPr>
              <a:xfrm>
                <a:off x="9498478" y="3538757"/>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a:p>
            </p:txBody>
          </p:sp>
        </mc:Choice>
        <mc:Fallback xmlns="">
          <p:sp>
            <p:nvSpPr>
              <p:cNvPr id="5" name="Rectangle 4">
                <a:extLst>
                  <a:ext uri="{FF2B5EF4-FFF2-40B4-BE49-F238E27FC236}">
                    <a16:creationId xmlns:a16="http://schemas.microsoft.com/office/drawing/2014/main" id="{F720016F-3AAA-EC64-0F45-09098C6A2FC7}"/>
                  </a:ext>
                </a:extLst>
              </p:cNvPr>
              <p:cNvSpPr>
                <a:spLocks noRot="1" noChangeAspect="1" noMove="1" noResize="1" noEditPoints="1" noAdjustHandles="1" noChangeArrowheads="1" noChangeShapeType="1" noTextEdit="1"/>
              </p:cNvSpPr>
              <p:nvPr/>
            </p:nvSpPr>
            <p:spPr>
              <a:xfrm>
                <a:off x="9498478" y="3538757"/>
                <a:ext cx="807522" cy="5967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3F18A86-F1C5-1E38-DD7D-953F04353CF8}"/>
                  </a:ext>
                </a:extLst>
              </p:cNvPr>
              <p:cNvSpPr/>
              <p:nvPr/>
            </p:nvSpPr>
            <p:spPr>
              <a:xfrm>
                <a:off x="9498478" y="4665815"/>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a:p>
            </p:txBody>
          </p:sp>
        </mc:Choice>
        <mc:Fallback xmlns="">
          <p:sp>
            <p:nvSpPr>
              <p:cNvPr id="6" name="Rectangle 5">
                <a:extLst>
                  <a:ext uri="{FF2B5EF4-FFF2-40B4-BE49-F238E27FC236}">
                    <a16:creationId xmlns:a16="http://schemas.microsoft.com/office/drawing/2014/main" id="{43F18A86-F1C5-1E38-DD7D-953F04353CF8}"/>
                  </a:ext>
                </a:extLst>
              </p:cNvPr>
              <p:cNvSpPr>
                <a:spLocks noRot="1" noChangeAspect="1" noMove="1" noResize="1" noEditPoints="1" noAdjustHandles="1" noChangeArrowheads="1" noChangeShapeType="1" noTextEdit="1"/>
              </p:cNvSpPr>
              <p:nvPr/>
            </p:nvSpPr>
            <p:spPr>
              <a:xfrm>
                <a:off x="9498478" y="4665815"/>
                <a:ext cx="807522" cy="59673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0FD67A6-FAFA-3158-1E49-986B68156549}"/>
                  </a:ext>
                </a:extLst>
              </p:cNvPr>
              <p:cNvSpPr/>
              <p:nvPr/>
            </p:nvSpPr>
            <p:spPr>
              <a:xfrm>
                <a:off x="247620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7" name="Rectangle 6">
                <a:extLst>
                  <a:ext uri="{FF2B5EF4-FFF2-40B4-BE49-F238E27FC236}">
                    <a16:creationId xmlns:a16="http://schemas.microsoft.com/office/drawing/2014/main" id="{E0FD67A6-FAFA-3158-1E49-986B68156549}"/>
                  </a:ext>
                </a:extLst>
              </p:cNvPr>
              <p:cNvSpPr>
                <a:spLocks noRot="1" noChangeAspect="1" noMove="1" noResize="1" noEditPoints="1" noAdjustHandles="1" noChangeArrowheads="1" noChangeShapeType="1" noTextEdit="1"/>
              </p:cNvSpPr>
              <p:nvPr/>
            </p:nvSpPr>
            <p:spPr>
              <a:xfrm>
                <a:off x="2476203" y="2901556"/>
                <a:ext cx="807522" cy="5967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32C30FF-8055-BD0A-B36E-490DA1F3B908}"/>
                  </a:ext>
                </a:extLst>
              </p:cNvPr>
              <p:cNvSpPr/>
              <p:nvPr/>
            </p:nvSpPr>
            <p:spPr>
              <a:xfrm>
                <a:off x="247620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8" name="Rectangle 7">
                <a:extLst>
                  <a:ext uri="{FF2B5EF4-FFF2-40B4-BE49-F238E27FC236}">
                    <a16:creationId xmlns:a16="http://schemas.microsoft.com/office/drawing/2014/main" id="{732C30FF-8055-BD0A-B36E-490DA1F3B908}"/>
                  </a:ext>
                </a:extLst>
              </p:cNvPr>
              <p:cNvSpPr>
                <a:spLocks noRot="1" noChangeAspect="1" noMove="1" noResize="1" noEditPoints="1" noAdjustHandles="1" noChangeArrowheads="1" noChangeShapeType="1" noTextEdit="1"/>
              </p:cNvSpPr>
              <p:nvPr/>
            </p:nvSpPr>
            <p:spPr>
              <a:xfrm>
                <a:off x="2476203" y="5181618"/>
                <a:ext cx="807522" cy="59673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37F8211-BEA7-9E3C-D098-663C8631B5B6}"/>
                  </a:ext>
                </a:extLst>
              </p:cNvPr>
              <p:cNvSpPr/>
              <p:nvPr/>
            </p:nvSpPr>
            <p:spPr>
              <a:xfrm>
                <a:off x="4720640"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9" name="Rectangle 8">
                <a:extLst>
                  <a:ext uri="{FF2B5EF4-FFF2-40B4-BE49-F238E27FC236}">
                    <a16:creationId xmlns:a16="http://schemas.microsoft.com/office/drawing/2014/main" id="{337F8211-BEA7-9E3C-D098-663C8631B5B6}"/>
                  </a:ext>
                </a:extLst>
              </p:cNvPr>
              <p:cNvSpPr>
                <a:spLocks noRot="1" noChangeAspect="1" noMove="1" noResize="1" noEditPoints="1" noAdjustHandles="1" noChangeArrowheads="1" noChangeShapeType="1" noTextEdit="1"/>
              </p:cNvSpPr>
              <p:nvPr/>
            </p:nvSpPr>
            <p:spPr>
              <a:xfrm>
                <a:off x="4720640" y="2901556"/>
                <a:ext cx="807522" cy="5967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ABD8E53-A013-0F0F-A304-6B8EF9DDB724}"/>
                  </a:ext>
                </a:extLst>
              </p:cNvPr>
              <p:cNvSpPr/>
              <p:nvPr/>
            </p:nvSpPr>
            <p:spPr>
              <a:xfrm>
                <a:off x="4720640"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10" name="Rectangle 9">
                <a:extLst>
                  <a:ext uri="{FF2B5EF4-FFF2-40B4-BE49-F238E27FC236}">
                    <a16:creationId xmlns:a16="http://schemas.microsoft.com/office/drawing/2014/main" id="{9ABD8E53-A013-0F0F-A304-6B8EF9DDB724}"/>
                  </a:ext>
                </a:extLst>
              </p:cNvPr>
              <p:cNvSpPr>
                <a:spLocks noRot="1" noChangeAspect="1" noMove="1" noResize="1" noEditPoints="1" noAdjustHandles="1" noChangeArrowheads="1" noChangeShapeType="1" noTextEdit="1"/>
              </p:cNvSpPr>
              <p:nvPr/>
            </p:nvSpPr>
            <p:spPr>
              <a:xfrm>
                <a:off x="4720640" y="5181618"/>
                <a:ext cx="807522" cy="59673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FE09194-65DD-3904-A6C8-A9DF683D18AF}"/>
                  </a:ext>
                </a:extLst>
              </p:cNvPr>
              <p:cNvSpPr/>
              <p:nvPr/>
            </p:nvSpPr>
            <p:spPr>
              <a:xfrm>
                <a:off x="717883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11" name="Rectangle 10">
                <a:extLst>
                  <a:ext uri="{FF2B5EF4-FFF2-40B4-BE49-F238E27FC236}">
                    <a16:creationId xmlns:a16="http://schemas.microsoft.com/office/drawing/2014/main" id="{8FE09194-65DD-3904-A6C8-A9DF683D18AF}"/>
                  </a:ext>
                </a:extLst>
              </p:cNvPr>
              <p:cNvSpPr>
                <a:spLocks noRot="1" noChangeAspect="1" noMove="1" noResize="1" noEditPoints="1" noAdjustHandles="1" noChangeArrowheads="1" noChangeShapeType="1" noTextEdit="1"/>
              </p:cNvSpPr>
              <p:nvPr/>
            </p:nvSpPr>
            <p:spPr>
              <a:xfrm>
                <a:off x="7178833" y="2901556"/>
                <a:ext cx="807522" cy="59673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A8AA4C2-8988-CF8A-D00A-21B3E2234088}"/>
                  </a:ext>
                </a:extLst>
              </p:cNvPr>
              <p:cNvSpPr/>
              <p:nvPr/>
            </p:nvSpPr>
            <p:spPr>
              <a:xfrm>
                <a:off x="717883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12" name="Rectangle 11">
                <a:extLst>
                  <a:ext uri="{FF2B5EF4-FFF2-40B4-BE49-F238E27FC236}">
                    <a16:creationId xmlns:a16="http://schemas.microsoft.com/office/drawing/2014/main" id="{FA8AA4C2-8988-CF8A-D00A-21B3E2234088}"/>
                  </a:ext>
                </a:extLst>
              </p:cNvPr>
              <p:cNvSpPr>
                <a:spLocks noRot="1" noChangeAspect="1" noMove="1" noResize="1" noEditPoints="1" noAdjustHandles="1" noChangeArrowheads="1" noChangeShapeType="1" noTextEdit="1"/>
              </p:cNvSpPr>
              <p:nvPr/>
            </p:nvSpPr>
            <p:spPr>
              <a:xfrm>
                <a:off x="7178833" y="5181618"/>
                <a:ext cx="807522" cy="596735"/>
              </a:xfrm>
              <a:prstGeom prst="rect">
                <a:avLst/>
              </a:prstGeom>
              <a:blipFill>
                <a:blip r:embed="rId12"/>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3DE11A8E-84C0-8FB2-ADB1-399828053C60}"/>
              </a:ext>
            </a:extLst>
          </p:cNvPr>
          <p:cNvCxnSpPr>
            <a:cxnSpLocks/>
          </p:cNvCxnSpPr>
          <p:nvPr/>
        </p:nvCxnSpPr>
        <p:spPr>
          <a:xfrm flipH="1">
            <a:off x="1183769" y="3431437"/>
            <a:ext cx="113299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6952F2FA-54F1-417B-4695-8A9BF1FCF2A7}"/>
              </a:ext>
            </a:extLst>
          </p:cNvPr>
          <p:cNvCxnSpPr>
            <a:cxnSpLocks/>
          </p:cNvCxnSpPr>
          <p:nvPr/>
        </p:nvCxnSpPr>
        <p:spPr>
          <a:xfrm>
            <a:off x="1183769" y="3185271"/>
            <a:ext cx="1177420" cy="146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5B257D7F-1CA9-E566-993C-9A107A33B492}"/>
              </a:ext>
            </a:extLst>
          </p:cNvPr>
          <p:cNvCxnSpPr>
            <a:cxnSpLocks/>
          </p:cNvCxnSpPr>
          <p:nvPr/>
        </p:nvCxnSpPr>
        <p:spPr>
          <a:xfrm>
            <a:off x="919687" y="3792892"/>
            <a:ext cx="1275015" cy="17755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A0E42286-F281-5ED4-E85C-8EBE3ACE150F}"/>
              </a:ext>
            </a:extLst>
          </p:cNvPr>
          <p:cNvCxnSpPr>
            <a:cxnSpLocks/>
          </p:cNvCxnSpPr>
          <p:nvPr/>
        </p:nvCxnSpPr>
        <p:spPr>
          <a:xfrm flipH="1" flipV="1">
            <a:off x="1124394" y="3727352"/>
            <a:ext cx="1236795" cy="16923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4C7CD529-115B-B10F-7357-BA59F18519C8}"/>
              </a:ext>
            </a:extLst>
          </p:cNvPr>
          <p:cNvCxnSpPr>
            <a:cxnSpLocks/>
          </p:cNvCxnSpPr>
          <p:nvPr/>
        </p:nvCxnSpPr>
        <p:spPr>
          <a:xfrm>
            <a:off x="3370812" y="5494254"/>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45CD4301-61B9-3EFC-28D2-472DBA455F82}"/>
              </a:ext>
            </a:extLst>
          </p:cNvPr>
          <p:cNvCxnSpPr>
            <a:cxnSpLocks/>
          </p:cNvCxnSpPr>
          <p:nvPr/>
        </p:nvCxnSpPr>
        <p:spPr>
          <a:xfrm>
            <a:off x="5318363" y="372500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94C3C170-676F-CDAD-BE66-6878706592A8}"/>
              </a:ext>
            </a:extLst>
          </p:cNvPr>
          <p:cNvCxnSpPr>
            <a:cxnSpLocks/>
          </p:cNvCxnSpPr>
          <p:nvPr/>
        </p:nvCxnSpPr>
        <p:spPr>
          <a:xfrm>
            <a:off x="774092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5D0C27A0-8668-AE3B-0767-105732F48F1C}"/>
              </a:ext>
            </a:extLst>
          </p:cNvPr>
          <p:cNvCxnSpPr>
            <a:cxnSpLocks/>
          </p:cNvCxnSpPr>
          <p:nvPr/>
        </p:nvCxnSpPr>
        <p:spPr>
          <a:xfrm flipV="1">
            <a:off x="268995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32B4E87D-3E5B-C16C-E49F-C3435068C609}"/>
              </a:ext>
            </a:extLst>
          </p:cNvPr>
          <p:cNvCxnSpPr>
            <a:cxnSpLocks/>
          </p:cNvCxnSpPr>
          <p:nvPr/>
        </p:nvCxnSpPr>
        <p:spPr>
          <a:xfrm flipV="1">
            <a:off x="489876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9F3538BE-050B-1985-684E-6155E26FAD22}"/>
              </a:ext>
            </a:extLst>
          </p:cNvPr>
          <p:cNvCxnSpPr>
            <a:cxnSpLocks/>
          </p:cNvCxnSpPr>
          <p:nvPr/>
        </p:nvCxnSpPr>
        <p:spPr>
          <a:xfrm flipV="1">
            <a:off x="7368836"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3B0E518C-E8CF-62A4-FC59-67145ED170C8}"/>
              </a:ext>
            </a:extLst>
          </p:cNvPr>
          <p:cNvCxnSpPr>
            <a:cxnSpLocks/>
          </p:cNvCxnSpPr>
          <p:nvPr/>
        </p:nvCxnSpPr>
        <p:spPr>
          <a:xfrm>
            <a:off x="8097190" y="3538757"/>
            <a:ext cx="1322119" cy="1469398"/>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4BF5100C-CE18-0A39-FBE8-7F2C75B5DD70}"/>
              </a:ext>
            </a:extLst>
          </p:cNvPr>
          <p:cNvCxnSpPr>
            <a:cxnSpLocks/>
          </p:cNvCxnSpPr>
          <p:nvPr/>
        </p:nvCxnSpPr>
        <p:spPr>
          <a:xfrm flipV="1">
            <a:off x="8056950" y="3952766"/>
            <a:ext cx="1362359" cy="1255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29EB88CE-620D-9F0A-7607-EC0C92FC5C0D}"/>
              </a:ext>
            </a:extLst>
          </p:cNvPr>
          <p:cNvCxnSpPr>
            <a:cxnSpLocks/>
          </p:cNvCxnSpPr>
          <p:nvPr/>
        </p:nvCxnSpPr>
        <p:spPr>
          <a:xfrm>
            <a:off x="8113022" y="3199923"/>
            <a:ext cx="1306287" cy="5856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E238E5C2-0E99-3A27-170D-EF6CB90F097B}"/>
              </a:ext>
            </a:extLst>
          </p:cNvPr>
          <p:cNvCxnSpPr>
            <a:cxnSpLocks/>
          </p:cNvCxnSpPr>
          <p:nvPr/>
        </p:nvCxnSpPr>
        <p:spPr>
          <a:xfrm flipV="1">
            <a:off x="8113022" y="5096976"/>
            <a:ext cx="1306287" cy="426876"/>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DBA05887-5F80-CCA1-A6A5-D5687CB2DC01}"/>
              </a:ext>
            </a:extLst>
          </p:cNvPr>
          <p:cNvCxnSpPr>
            <a:cxnSpLocks/>
          </p:cNvCxnSpPr>
          <p:nvPr/>
        </p:nvCxnSpPr>
        <p:spPr>
          <a:xfrm>
            <a:off x="5702334" y="5485392"/>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1BEFC3E2-6534-1945-2691-A6447E0A5DFA}"/>
              </a:ext>
            </a:extLst>
          </p:cNvPr>
          <p:cNvCxnSpPr>
            <a:cxnSpLocks/>
          </p:cNvCxnSpPr>
          <p:nvPr/>
        </p:nvCxnSpPr>
        <p:spPr>
          <a:xfrm>
            <a:off x="5773586" y="320237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14CA8222-E262-B66D-AEDA-9E83B446070B}"/>
              </a:ext>
            </a:extLst>
          </p:cNvPr>
          <p:cNvCxnSpPr>
            <a:cxnSpLocks/>
          </p:cNvCxnSpPr>
          <p:nvPr/>
        </p:nvCxnSpPr>
        <p:spPr>
          <a:xfrm>
            <a:off x="3418314" y="318527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BB12249D-BA5F-D1CB-7960-23379B8B6D52}"/>
              </a:ext>
            </a:extLst>
          </p:cNvPr>
          <p:cNvCxnSpPr>
            <a:cxnSpLocks/>
          </p:cNvCxnSpPr>
          <p:nvPr/>
        </p:nvCxnSpPr>
        <p:spPr>
          <a:xfrm>
            <a:off x="3119446" y="373490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14842C0-4839-694F-5A11-CFCFCE72A1BE}"/>
                  </a:ext>
                </a:extLst>
              </p:cNvPr>
              <p:cNvSpPr txBox="1"/>
              <p:nvPr/>
            </p:nvSpPr>
            <p:spPr>
              <a:xfrm>
                <a:off x="1573190" y="3342869"/>
                <a:ext cx="3562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𝑆</m:t>
                      </m:r>
                    </m:oMath>
                  </m:oMathPara>
                </a14:m>
                <a:endParaRPr lang="en-US"/>
              </a:p>
            </p:txBody>
          </p:sp>
        </mc:Choice>
        <mc:Fallback xmlns="">
          <p:sp>
            <p:nvSpPr>
              <p:cNvPr id="31" name="TextBox 30">
                <a:extLst>
                  <a:ext uri="{FF2B5EF4-FFF2-40B4-BE49-F238E27FC236}">
                    <a16:creationId xmlns:a16="http://schemas.microsoft.com/office/drawing/2014/main" id="{C14842C0-4839-694F-5A11-CFCFCE72A1BE}"/>
                  </a:ext>
                </a:extLst>
              </p:cNvPr>
              <p:cNvSpPr txBox="1">
                <a:spLocks noRot="1" noChangeAspect="1" noMove="1" noResize="1" noEditPoints="1" noAdjustHandles="1" noChangeArrowheads="1" noChangeShapeType="1" noTextEdit="1"/>
              </p:cNvSpPr>
              <p:nvPr/>
            </p:nvSpPr>
            <p:spPr>
              <a:xfrm>
                <a:off x="1573190" y="3342869"/>
                <a:ext cx="356259" cy="369332"/>
              </a:xfrm>
              <a:prstGeom prst="rect">
                <a:avLst/>
              </a:prstGeom>
              <a:blipFill>
                <a:blip r:embed="rId13"/>
                <a:stretch>
                  <a:fillRect r="-22034"/>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EFC10547-5BE4-5FCE-2A46-99B3509179FA}"/>
              </a:ext>
            </a:extLst>
          </p:cNvPr>
          <p:cNvCxnSpPr>
            <a:cxnSpLocks/>
          </p:cNvCxnSpPr>
          <p:nvPr/>
        </p:nvCxnSpPr>
        <p:spPr>
          <a:xfrm flipV="1">
            <a:off x="2971326" y="5880637"/>
            <a:ext cx="0" cy="7315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28431FE3-3EF0-D0B2-1295-22AB023E192C}"/>
              </a:ext>
            </a:extLst>
          </p:cNvPr>
          <p:cNvCxnSpPr>
            <a:cxnSpLocks/>
          </p:cNvCxnSpPr>
          <p:nvPr/>
        </p:nvCxnSpPr>
        <p:spPr>
          <a:xfrm flipH="1">
            <a:off x="2946674" y="6638675"/>
            <a:ext cx="697409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18A68EDB-D284-D9C9-1D60-0568487B7DB2}"/>
              </a:ext>
            </a:extLst>
          </p:cNvPr>
          <p:cNvCxnSpPr>
            <a:cxnSpLocks/>
          </p:cNvCxnSpPr>
          <p:nvPr/>
        </p:nvCxnSpPr>
        <p:spPr>
          <a:xfrm>
            <a:off x="9920766" y="5344264"/>
            <a:ext cx="0" cy="12801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7CCD5F-13C4-7724-3F97-1603B9EFF11B}"/>
                  </a:ext>
                </a:extLst>
              </p:cNvPr>
              <p:cNvSpPr txBox="1"/>
              <p:nvPr/>
            </p:nvSpPr>
            <p:spPr>
              <a:xfrm>
                <a:off x="3779977" y="2759344"/>
                <a:ext cx="3562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𝑆</m:t>
                      </m:r>
                    </m:oMath>
                  </m:oMathPara>
                </a14:m>
                <a:endParaRPr lang="en-US"/>
              </a:p>
            </p:txBody>
          </p:sp>
        </mc:Choice>
        <mc:Fallback xmlns="">
          <p:sp>
            <p:nvSpPr>
              <p:cNvPr id="35" name="TextBox 34">
                <a:extLst>
                  <a:ext uri="{FF2B5EF4-FFF2-40B4-BE49-F238E27FC236}">
                    <a16:creationId xmlns:a16="http://schemas.microsoft.com/office/drawing/2014/main" id="{887CCD5F-13C4-7724-3F97-1603B9EFF11B}"/>
                  </a:ext>
                </a:extLst>
              </p:cNvPr>
              <p:cNvSpPr txBox="1">
                <a:spLocks noRot="1" noChangeAspect="1" noMove="1" noResize="1" noEditPoints="1" noAdjustHandles="1" noChangeArrowheads="1" noChangeShapeType="1" noTextEdit="1"/>
              </p:cNvSpPr>
              <p:nvPr/>
            </p:nvSpPr>
            <p:spPr>
              <a:xfrm>
                <a:off x="3779977" y="2759344"/>
                <a:ext cx="356259" cy="369332"/>
              </a:xfrm>
              <a:prstGeom prst="rect">
                <a:avLst/>
              </a:prstGeom>
              <a:blipFill>
                <a:blip r:embed="rId14"/>
                <a:stretch>
                  <a:fillRect r="-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31CDD62-344E-23F5-FB6A-631CCD20B6D6}"/>
                  </a:ext>
                </a:extLst>
              </p:cNvPr>
              <p:cNvSpPr txBox="1"/>
              <p:nvPr/>
            </p:nvSpPr>
            <p:spPr>
              <a:xfrm>
                <a:off x="6044740" y="5575775"/>
                <a:ext cx="3562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36" name="TextBox 35">
                <a:extLst>
                  <a:ext uri="{FF2B5EF4-FFF2-40B4-BE49-F238E27FC236}">
                    <a16:creationId xmlns:a16="http://schemas.microsoft.com/office/drawing/2014/main" id="{831CDD62-344E-23F5-FB6A-631CCD20B6D6}"/>
                  </a:ext>
                </a:extLst>
              </p:cNvPr>
              <p:cNvSpPr txBox="1">
                <a:spLocks noRot="1" noChangeAspect="1" noMove="1" noResize="1" noEditPoints="1" noAdjustHandles="1" noChangeArrowheads="1" noChangeShapeType="1" noTextEdit="1"/>
              </p:cNvSpPr>
              <p:nvPr/>
            </p:nvSpPr>
            <p:spPr>
              <a:xfrm>
                <a:off x="6044740" y="5575775"/>
                <a:ext cx="356259" cy="369332"/>
              </a:xfrm>
              <a:prstGeom prst="rect">
                <a:avLst/>
              </a:prstGeom>
              <a:blipFill>
                <a:blip r:embed="rId15"/>
                <a:stretch>
                  <a:fillRect r="-5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72E4196-A895-4E33-D72D-221421B8ECF5}"/>
                  </a:ext>
                </a:extLst>
              </p:cNvPr>
              <p:cNvSpPr txBox="1"/>
              <p:nvPr/>
            </p:nvSpPr>
            <p:spPr>
              <a:xfrm>
                <a:off x="3609148" y="5530100"/>
                <a:ext cx="807522"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37" name="TextBox 36">
                <a:extLst>
                  <a:ext uri="{FF2B5EF4-FFF2-40B4-BE49-F238E27FC236}">
                    <a16:creationId xmlns:a16="http://schemas.microsoft.com/office/drawing/2014/main" id="{272E4196-A895-4E33-D72D-221421B8ECF5}"/>
                  </a:ext>
                </a:extLst>
              </p:cNvPr>
              <p:cNvSpPr txBox="1">
                <a:spLocks noRot="1" noChangeAspect="1" noMove="1" noResize="1" noEditPoints="1" noAdjustHandles="1" noChangeArrowheads="1" noChangeShapeType="1" noTextEdit="1"/>
              </p:cNvSpPr>
              <p:nvPr/>
            </p:nvSpPr>
            <p:spPr>
              <a:xfrm>
                <a:off x="3609148" y="5530100"/>
                <a:ext cx="807522"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2387A05-8544-A622-3AEF-25A1E7D1436B}"/>
                  </a:ext>
                </a:extLst>
              </p:cNvPr>
              <p:cNvSpPr txBox="1"/>
              <p:nvPr/>
            </p:nvSpPr>
            <p:spPr>
              <a:xfrm>
                <a:off x="6090264" y="2805014"/>
                <a:ext cx="665016" cy="3815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𝐸</m:t>
                      </m:r>
                    </m:oMath>
                  </m:oMathPara>
                </a14:m>
                <a:endParaRPr lang="en-US"/>
              </a:p>
            </p:txBody>
          </p:sp>
        </mc:Choice>
        <mc:Fallback xmlns="">
          <p:sp>
            <p:nvSpPr>
              <p:cNvPr id="38" name="TextBox 37">
                <a:extLst>
                  <a:ext uri="{FF2B5EF4-FFF2-40B4-BE49-F238E27FC236}">
                    <a16:creationId xmlns:a16="http://schemas.microsoft.com/office/drawing/2014/main" id="{F2387A05-8544-A622-3AEF-25A1E7D1436B}"/>
                  </a:ext>
                </a:extLst>
              </p:cNvPr>
              <p:cNvSpPr txBox="1">
                <a:spLocks noRot="1" noChangeAspect="1" noMove="1" noResize="1" noEditPoints="1" noAdjustHandles="1" noChangeArrowheads="1" noChangeShapeType="1" noTextEdit="1"/>
              </p:cNvSpPr>
              <p:nvPr/>
            </p:nvSpPr>
            <p:spPr>
              <a:xfrm>
                <a:off x="6090264" y="2805014"/>
                <a:ext cx="665016" cy="38151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338051B-9370-CC9F-652E-B9BB1715D4AB}"/>
                  </a:ext>
                </a:extLst>
              </p:cNvPr>
              <p:cNvSpPr txBox="1"/>
              <p:nvPr/>
            </p:nvSpPr>
            <p:spPr>
              <a:xfrm>
                <a:off x="1831398" y="4506568"/>
                <a:ext cx="5165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39" name="TextBox 38">
                <a:extLst>
                  <a:ext uri="{FF2B5EF4-FFF2-40B4-BE49-F238E27FC236}">
                    <a16:creationId xmlns:a16="http://schemas.microsoft.com/office/drawing/2014/main" id="{F338051B-9370-CC9F-652E-B9BB1715D4AB}"/>
                  </a:ext>
                </a:extLst>
              </p:cNvPr>
              <p:cNvSpPr txBox="1">
                <a:spLocks noRot="1" noChangeAspect="1" noMove="1" noResize="1" noEditPoints="1" noAdjustHandles="1" noChangeArrowheads="1" noChangeShapeType="1" noTextEdit="1"/>
              </p:cNvSpPr>
              <p:nvPr/>
            </p:nvSpPr>
            <p:spPr>
              <a:xfrm>
                <a:off x="1831398" y="4506568"/>
                <a:ext cx="516579" cy="369332"/>
              </a:xfrm>
              <a:prstGeom prst="rect">
                <a:avLst/>
              </a:prstGeom>
              <a:blipFill>
                <a:blip r:embed="rId18"/>
                <a:stretch>
                  <a:fillRect r="-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BE907F-4462-BA7B-4ACE-65C44907B313}"/>
                  </a:ext>
                </a:extLst>
              </p:cNvPr>
              <p:cNvSpPr txBox="1"/>
              <p:nvPr/>
            </p:nvSpPr>
            <p:spPr>
              <a:xfrm>
                <a:off x="718675" y="4397599"/>
                <a:ext cx="627414"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𝑈</m:t>
                      </m:r>
                    </m:oMath>
                  </m:oMathPara>
                </a14:m>
                <a:endParaRPr lang="en-US"/>
              </a:p>
            </p:txBody>
          </p:sp>
        </mc:Choice>
        <mc:Fallback xmlns="">
          <p:sp>
            <p:nvSpPr>
              <p:cNvPr id="40" name="TextBox 39">
                <a:extLst>
                  <a:ext uri="{FF2B5EF4-FFF2-40B4-BE49-F238E27FC236}">
                    <a16:creationId xmlns:a16="http://schemas.microsoft.com/office/drawing/2014/main" id="{F5BE907F-4462-BA7B-4ACE-65C44907B313}"/>
                  </a:ext>
                </a:extLst>
              </p:cNvPr>
              <p:cNvSpPr txBox="1">
                <a:spLocks noRot="1" noChangeAspect="1" noMove="1" noResize="1" noEditPoints="1" noAdjustHandles="1" noChangeArrowheads="1" noChangeShapeType="1" noTextEdit="1"/>
              </p:cNvSpPr>
              <p:nvPr/>
            </p:nvSpPr>
            <p:spPr>
              <a:xfrm>
                <a:off x="718675" y="4397599"/>
                <a:ext cx="627414" cy="394532"/>
              </a:xfrm>
              <a:prstGeom prst="rect">
                <a:avLst/>
              </a:prstGeom>
              <a:blipFill>
                <a:blip r:embed="rId19"/>
                <a:stretch>
                  <a:fillRect r="-87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935B5FF-EBFD-33D8-DEDE-73D2DA011DC6}"/>
                  </a:ext>
                </a:extLst>
              </p:cNvPr>
              <p:cNvSpPr txBox="1"/>
              <p:nvPr/>
            </p:nvSpPr>
            <p:spPr>
              <a:xfrm>
                <a:off x="1398141" y="2790028"/>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r>
                        <a:rPr lang="en-US" b="0" i="1" smtClean="0">
                          <a:latin typeface="Cambria Math" panose="02040503050406030204" pitchFamily="18" charset="0"/>
                        </a:rPr>
                        <m:t>𝑈</m:t>
                      </m:r>
                    </m:oMath>
                  </m:oMathPara>
                </a14:m>
                <a:endParaRPr lang="en-US"/>
              </a:p>
            </p:txBody>
          </p:sp>
        </mc:Choice>
        <mc:Fallback xmlns="">
          <p:sp>
            <p:nvSpPr>
              <p:cNvPr id="41" name="TextBox 40">
                <a:extLst>
                  <a:ext uri="{FF2B5EF4-FFF2-40B4-BE49-F238E27FC236}">
                    <a16:creationId xmlns:a16="http://schemas.microsoft.com/office/drawing/2014/main" id="{3935B5FF-EBFD-33D8-DEDE-73D2DA011DC6}"/>
                  </a:ext>
                </a:extLst>
              </p:cNvPr>
              <p:cNvSpPr txBox="1">
                <a:spLocks noRot="1" noChangeAspect="1" noMove="1" noResize="1" noEditPoints="1" noAdjustHandles="1" noChangeArrowheads="1" noChangeShapeType="1" noTextEdit="1"/>
              </p:cNvSpPr>
              <p:nvPr/>
            </p:nvSpPr>
            <p:spPr>
              <a:xfrm>
                <a:off x="1398141" y="2790028"/>
                <a:ext cx="627414"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DAC934D-095F-BD51-FF20-B0049D57858B}"/>
                  </a:ext>
                </a:extLst>
              </p:cNvPr>
              <p:cNvSpPr txBox="1"/>
              <p:nvPr/>
            </p:nvSpPr>
            <p:spPr>
              <a:xfrm>
                <a:off x="6117068" y="6256742"/>
                <a:ext cx="627414"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𝑅</m:t>
                      </m:r>
                    </m:oMath>
                  </m:oMathPara>
                </a14:m>
                <a:endParaRPr lang="en-US"/>
              </a:p>
            </p:txBody>
          </p:sp>
        </mc:Choice>
        <mc:Fallback xmlns="">
          <p:sp>
            <p:nvSpPr>
              <p:cNvPr id="42" name="TextBox 41">
                <a:extLst>
                  <a:ext uri="{FF2B5EF4-FFF2-40B4-BE49-F238E27FC236}">
                    <a16:creationId xmlns:a16="http://schemas.microsoft.com/office/drawing/2014/main" id="{3DAC934D-095F-BD51-FF20-B0049D57858B}"/>
                  </a:ext>
                </a:extLst>
              </p:cNvPr>
              <p:cNvSpPr txBox="1">
                <a:spLocks noRot="1" noChangeAspect="1" noMove="1" noResize="1" noEditPoints="1" noAdjustHandles="1" noChangeArrowheads="1" noChangeShapeType="1" noTextEdit="1"/>
              </p:cNvSpPr>
              <p:nvPr/>
            </p:nvSpPr>
            <p:spPr>
              <a:xfrm>
                <a:off x="6117068" y="6256742"/>
                <a:ext cx="627414" cy="394532"/>
              </a:xfrm>
              <a:prstGeom prst="rect">
                <a:avLst/>
              </a:prstGeom>
              <a:blipFill>
                <a:blip r:embed="rId21"/>
                <a:stretch>
                  <a:fillRect r="-13592"/>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ED239E5E-1BD1-DB58-DAAB-4F592E4BD441}"/>
              </a:ext>
            </a:extLst>
          </p:cNvPr>
          <p:cNvCxnSpPr>
            <a:cxnSpLocks/>
          </p:cNvCxnSpPr>
          <p:nvPr/>
        </p:nvCxnSpPr>
        <p:spPr>
          <a:xfrm flipH="1">
            <a:off x="3297698" y="2417497"/>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D9633290-8FB3-F8EB-6035-0959240B0371}"/>
              </a:ext>
            </a:extLst>
          </p:cNvPr>
          <p:cNvCxnSpPr>
            <a:cxnSpLocks/>
          </p:cNvCxnSpPr>
          <p:nvPr/>
        </p:nvCxnSpPr>
        <p:spPr>
          <a:xfrm flipH="1">
            <a:off x="3587103" y="2417497"/>
            <a:ext cx="758952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C95324CF-F6E3-9465-FB66-1D72EE862EB2}"/>
              </a:ext>
            </a:extLst>
          </p:cNvPr>
          <p:cNvCxnSpPr>
            <a:cxnSpLocks/>
          </p:cNvCxnSpPr>
          <p:nvPr/>
        </p:nvCxnSpPr>
        <p:spPr>
          <a:xfrm>
            <a:off x="10293042" y="4841520"/>
            <a:ext cx="88358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AE34435-DCEC-3921-6380-F0B4A9E57C7F}"/>
                  </a:ext>
                </a:extLst>
              </p:cNvPr>
              <p:cNvSpPr txBox="1"/>
              <p:nvPr/>
            </p:nvSpPr>
            <p:spPr>
              <a:xfrm>
                <a:off x="9498478" y="2009700"/>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𝑅</m:t>
                          </m:r>
                        </m:sub>
                      </m:sSub>
                      <m:r>
                        <a:rPr lang="en-US" b="0" i="1" smtClean="0">
                          <a:latin typeface="Cambria Math" panose="02040503050406030204" pitchFamily="18" charset="0"/>
                        </a:rPr>
                        <m:t>𝑅</m:t>
                      </m:r>
                    </m:oMath>
                  </m:oMathPara>
                </a14:m>
                <a:endParaRPr lang="en-US"/>
              </a:p>
            </p:txBody>
          </p:sp>
        </mc:Choice>
        <mc:Fallback xmlns="">
          <p:sp>
            <p:nvSpPr>
              <p:cNvPr id="46" name="TextBox 45">
                <a:extLst>
                  <a:ext uri="{FF2B5EF4-FFF2-40B4-BE49-F238E27FC236}">
                    <a16:creationId xmlns:a16="http://schemas.microsoft.com/office/drawing/2014/main" id="{FAE34435-DCEC-3921-6380-F0B4A9E57C7F}"/>
                  </a:ext>
                </a:extLst>
              </p:cNvPr>
              <p:cNvSpPr txBox="1">
                <a:spLocks noRot="1" noChangeAspect="1" noMove="1" noResize="1" noEditPoints="1" noAdjustHandles="1" noChangeArrowheads="1" noChangeShapeType="1" noTextEdit="1"/>
              </p:cNvSpPr>
              <p:nvPr/>
            </p:nvSpPr>
            <p:spPr>
              <a:xfrm>
                <a:off x="9498478" y="2009700"/>
                <a:ext cx="627414"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8CBD675-9C85-546B-D51A-BB91CA5F7AD7}"/>
                  </a:ext>
                </a:extLst>
              </p:cNvPr>
              <p:cNvSpPr txBox="1"/>
              <p:nvPr/>
            </p:nvSpPr>
            <p:spPr>
              <a:xfrm>
                <a:off x="3172876" y="176820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47" name="TextBox 46">
                <a:extLst>
                  <a:ext uri="{FF2B5EF4-FFF2-40B4-BE49-F238E27FC236}">
                    <a16:creationId xmlns:a16="http://schemas.microsoft.com/office/drawing/2014/main" id="{08CBD675-9C85-546B-D51A-BB91CA5F7AD7}"/>
                  </a:ext>
                </a:extLst>
              </p:cNvPr>
              <p:cNvSpPr txBox="1">
                <a:spLocks noRot="1" noChangeAspect="1" noMove="1" noResize="1" noEditPoints="1" noAdjustHandles="1" noChangeArrowheads="1" noChangeShapeType="1" noTextEdit="1"/>
              </p:cNvSpPr>
              <p:nvPr/>
            </p:nvSpPr>
            <p:spPr>
              <a:xfrm>
                <a:off x="3172876" y="1768209"/>
                <a:ext cx="692938" cy="369332"/>
              </a:xfrm>
              <a:prstGeom prst="rect">
                <a:avLst/>
              </a:prstGeom>
              <a:blipFill>
                <a:blip r:embed="rId2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379165B-CC00-7305-B620-D4BC2E559F07}"/>
                  </a:ext>
                </a:extLst>
              </p:cNvPr>
              <p:cNvSpPr txBox="1"/>
              <p:nvPr/>
            </p:nvSpPr>
            <p:spPr>
              <a:xfrm>
                <a:off x="2035165" y="1952875"/>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𝑆</m:t>
                      </m:r>
                    </m:oMath>
                  </m:oMathPara>
                </a14:m>
                <a:endParaRPr lang="en-US"/>
              </a:p>
            </p:txBody>
          </p:sp>
        </mc:Choice>
        <mc:Fallback xmlns="">
          <p:sp>
            <p:nvSpPr>
              <p:cNvPr id="48" name="TextBox 47">
                <a:extLst>
                  <a:ext uri="{FF2B5EF4-FFF2-40B4-BE49-F238E27FC236}">
                    <a16:creationId xmlns:a16="http://schemas.microsoft.com/office/drawing/2014/main" id="{2379165B-CC00-7305-B620-D4BC2E559F07}"/>
                  </a:ext>
                </a:extLst>
              </p:cNvPr>
              <p:cNvSpPr txBox="1">
                <a:spLocks noRot="1" noChangeAspect="1" noMove="1" noResize="1" noEditPoints="1" noAdjustHandles="1" noChangeArrowheads="1" noChangeShapeType="1" noTextEdit="1"/>
              </p:cNvSpPr>
              <p:nvPr/>
            </p:nvSpPr>
            <p:spPr>
              <a:xfrm>
                <a:off x="2035165" y="1952875"/>
                <a:ext cx="692938" cy="404213"/>
              </a:xfrm>
              <a:prstGeom prst="rect">
                <a:avLst/>
              </a:prstGeom>
              <a:blipFill>
                <a:blip r:embed="rId24"/>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0B892C9-0132-ABB1-6EFC-3410D047E09D}"/>
                  </a:ext>
                </a:extLst>
              </p:cNvPr>
              <p:cNvSpPr txBox="1"/>
              <p:nvPr/>
            </p:nvSpPr>
            <p:spPr>
              <a:xfrm>
                <a:off x="5367177" y="176820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𝐸</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49" name="TextBox 48">
                <a:extLst>
                  <a:ext uri="{FF2B5EF4-FFF2-40B4-BE49-F238E27FC236}">
                    <a16:creationId xmlns:a16="http://schemas.microsoft.com/office/drawing/2014/main" id="{20B892C9-0132-ABB1-6EFC-3410D047E09D}"/>
                  </a:ext>
                </a:extLst>
              </p:cNvPr>
              <p:cNvSpPr txBox="1">
                <a:spLocks noRot="1" noChangeAspect="1" noMove="1" noResize="1" noEditPoints="1" noAdjustHandles="1" noChangeArrowheads="1" noChangeShapeType="1" noTextEdit="1"/>
              </p:cNvSpPr>
              <p:nvPr/>
            </p:nvSpPr>
            <p:spPr>
              <a:xfrm>
                <a:off x="5367177" y="1768209"/>
                <a:ext cx="692938" cy="369332"/>
              </a:xfrm>
              <a:prstGeom prst="rect">
                <a:avLst/>
              </a:prstGeom>
              <a:blipFill>
                <a:blip r:embed="rId2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06CEB04-B369-FCD5-53E8-592DF8C76EE2}"/>
                  </a:ext>
                </a:extLst>
              </p:cNvPr>
              <p:cNvSpPr txBox="1"/>
              <p:nvPr/>
            </p:nvSpPr>
            <p:spPr>
              <a:xfrm>
                <a:off x="4131047" y="1802044"/>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𝐸</m:t>
                      </m:r>
                    </m:oMath>
                  </m:oMathPara>
                </a14:m>
                <a:endParaRPr lang="en-US"/>
              </a:p>
            </p:txBody>
          </p:sp>
        </mc:Choice>
        <mc:Fallback xmlns="">
          <p:sp>
            <p:nvSpPr>
              <p:cNvPr id="50" name="TextBox 49">
                <a:extLst>
                  <a:ext uri="{FF2B5EF4-FFF2-40B4-BE49-F238E27FC236}">
                    <a16:creationId xmlns:a16="http://schemas.microsoft.com/office/drawing/2014/main" id="{306CEB04-B369-FCD5-53E8-592DF8C76EE2}"/>
                  </a:ext>
                </a:extLst>
              </p:cNvPr>
              <p:cNvSpPr txBox="1">
                <a:spLocks noRot="1" noChangeAspect="1" noMove="1" noResize="1" noEditPoints="1" noAdjustHandles="1" noChangeArrowheads="1" noChangeShapeType="1" noTextEdit="1"/>
              </p:cNvSpPr>
              <p:nvPr/>
            </p:nvSpPr>
            <p:spPr>
              <a:xfrm>
                <a:off x="4131047" y="1802044"/>
                <a:ext cx="692938" cy="404213"/>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3B3C980-80F0-4F5D-EA47-C4CA7CEBEF60}"/>
                  </a:ext>
                </a:extLst>
              </p:cNvPr>
              <p:cNvSpPr txBox="1"/>
              <p:nvPr/>
            </p:nvSpPr>
            <p:spPr>
              <a:xfrm>
                <a:off x="7646458" y="1901630"/>
                <a:ext cx="6320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𝐼</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51" name="TextBox 50">
                <a:extLst>
                  <a:ext uri="{FF2B5EF4-FFF2-40B4-BE49-F238E27FC236}">
                    <a16:creationId xmlns:a16="http://schemas.microsoft.com/office/drawing/2014/main" id="{33B3C980-80F0-4F5D-EA47-C4CA7CEBEF60}"/>
                  </a:ext>
                </a:extLst>
              </p:cNvPr>
              <p:cNvSpPr txBox="1">
                <a:spLocks noRot="1" noChangeAspect="1" noMove="1" noResize="1" noEditPoints="1" noAdjustHandles="1" noChangeArrowheads="1" noChangeShapeType="1" noTextEdit="1"/>
              </p:cNvSpPr>
              <p:nvPr/>
            </p:nvSpPr>
            <p:spPr>
              <a:xfrm>
                <a:off x="7646458" y="1901630"/>
                <a:ext cx="632043" cy="369332"/>
              </a:xfrm>
              <a:prstGeom prst="rect">
                <a:avLst/>
              </a:prstGeom>
              <a:blipFill>
                <a:blip r:embed="rId2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A2C77E6-575F-4125-F0A3-CAA0883C8F1E}"/>
                  </a:ext>
                </a:extLst>
              </p:cNvPr>
              <p:cNvSpPr txBox="1"/>
              <p:nvPr/>
            </p:nvSpPr>
            <p:spPr>
              <a:xfrm>
                <a:off x="6636722" y="1790276"/>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𝐼</m:t>
                      </m:r>
                    </m:oMath>
                  </m:oMathPara>
                </a14:m>
                <a:endParaRPr lang="en-US"/>
              </a:p>
            </p:txBody>
          </p:sp>
        </mc:Choice>
        <mc:Fallback xmlns="">
          <p:sp>
            <p:nvSpPr>
              <p:cNvPr id="52" name="TextBox 51">
                <a:extLst>
                  <a:ext uri="{FF2B5EF4-FFF2-40B4-BE49-F238E27FC236}">
                    <a16:creationId xmlns:a16="http://schemas.microsoft.com/office/drawing/2014/main" id="{3A2C77E6-575F-4125-F0A3-CAA0883C8F1E}"/>
                  </a:ext>
                </a:extLst>
              </p:cNvPr>
              <p:cNvSpPr txBox="1">
                <a:spLocks noRot="1" noChangeAspect="1" noMove="1" noResize="1" noEditPoints="1" noAdjustHandles="1" noChangeArrowheads="1" noChangeShapeType="1" noTextEdit="1"/>
              </p:cNvSpPr>
              <p:nvPr/>
            </p:nvSpPr>
            <p:spPr>
              <a:xfrm>
                <a:off x="6636722" y="1790276"/>
                <a:ext cx="692938" cy="404213"/>
              </a:xfrm>
              <a:prstGeom prst="rect">
                <a:avLst/>
              </a:prstGeom>
              <a:blipFill>
                <a:blip r:embed="rId2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070A489-BE8E-EA26-7B33-3CE930902DA4}"/>
                  </a:ext>
                </a:extLst>
              </p:cNvPr>
              <p:cNvSpPr txBox="1"/>
              <p:nvPr/>
            </p:nvSpPr>
            <p:spPr>
              <a:xfrm>
                <a:off x="8495692" y="5383821"/>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dirty="0"/>
              </a:p>
            </p:txBody>
          </p:sp>
        </mc:Choice>
        <mc:Fallback xmlns="">
          <p:sp>
            <p:nvSpPr>
              <p:cNvPr id="53" name="TextBox 52">
                <a:extLst>
                  <a:ext uri="{FF2B5EF4-FFF2-40B4-BE49-F238E27FC236}">
                    <a16:creationId xmlns:a16="http://schemas.microsoft.com/office/drawing/2014/main" id="{7070A489-BE8E-EA26-7B33-3CE930902DA4}"/>
                  </a:ext>
                </a:extLst>
              </p:cNvPr>
              <p:cNvSpPr txBox="1">
                <a:spLocks noRot="1" noChangeAspect="1" noMove="1" noResize="1" noEditPoints="1" noAdjustHandles="1" noChangeArrowheads="1" noChangeShapeType="1" noTextEdit="1"/>
              </p:cNvSpPr>
              <p:nvPr/>
            </p:nvSpPr>
            <p:spPr>
              <a:xfrm>
                <a:off x="8495692" y="5383821"/>
                <a:ext cx="692938" cy="369332"/>
              </a:xfrm>
              <a:prstGeom prst="rect">
                <a:avLst/>
              </a:prstGeom>
              <a:blipFill>
                <a:blip r:embed="rId29"/>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41B79D-732A-C228-3FD6-3695CF671920}"/>
                  </a:ext>
                </a:extLst>
              </p:cNvPr>
              <p:cNvSpPr txBox="1"/>
              <p:nvPr/>
            </p:nvSpPr>
            <p:spPr>
              <a:xfrm>
                <a:off x="8569784" y="3792892"/>
                <a:ext cx="417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𝐼</m:t>
                      </m:r>
                    </m:oMath>
                  </m:oMathPara>
                </a14:m>
                <a:endParaRPr lang="en-US"/>
              </a:p>
            </p:txBody>
          </p:sp>
        </mc:Choice>
        <mc:Fallback xmlns="">
          <p:sp>
            <p:nvSpPr>
              <p:cNvPr id="54" name="TextBox 53">
                <a:extLst>
                  <a:ext uri="{FF2B5EF4-FFF2-40B4-BE49-F238E27FC236}">
                    <a16:creationId xmlns:a16="http://schemas.microsoft.com/office/drawing/2014/main" id="{9541B79D-732A-C228-3FD6-3695CF671920}"/>
                  </a:ext>
                </a:extLst>
              </p:cNvPr>
              <p:cNvSpPr txBox="1">
                <a:spLocks noRot="1" noChangeAspect="1" noMove="1" noResize="1" noEditPoints="1" noAdjustHandles="1" noChangeArrowheads="1" noChangeShapeType="1" noTextEdit="1"/>
              </p:cNvSpPr>
              <p:nvPr/>
            </p:nvSpPr>
            <p:spPr>
              <a:xfrm>
                <a:off x="8569784" y="3792892"/>
                <a:ext cx="417931" cy="369332"/>
              </a:xfrm>
              <a:prstGeom prst="rect">
                <a:avLst/>
              </a:prstGeom>
              <a:blipFill>
                <a:blip r:embed="rId30"/>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5E4877E-2EFC-5C9E-4D19-C6BDC00EC26C}"/>
                  </a:ext>
                </a:extLst>
              </p:cNvPr>
              <p:cNvSpPr txBox="1"/>
              <p:nvPr/>
            </p:nvSpPr>
            <p:spPr>
              <a:xfrm>
                <a:off x="8357586" y="4812124"/>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55" name="TextBox 54">
                <a:extLst>
                  <a:ext uri="{FF2B5EF4-FFF2-40B4-BE49-F238E27FC236}">
                    <a16:creationId xmlns:a16="http://schemas.microsoft.com/office/drawing/2014/main" id="{95E4877E-2EFC-5C9E-4D19-C6BDC00EC26C}"/>
                  </a:ext>
                </a:extLst>
              </p:cNvPr>
              <p:cNvSpPr txBox="1">
                <a:spLocks noRot="1" noChangeAspect="1" noMove="1" noResize="1" noEditPoints="1" noAdjustHandles="1" noChangeArrowheads="1" noChangeShapeType="1" noTextEdit="1"/>
              </p:cNvSpPr>
              <p:nvPr/>
            </p:nvSpPr>
            <p:spPr>
              <a:xfrm>
                <a:off x="8357586" y="4812124"/>
                <a:ext cx="362847" cy="369332"/>
              </a:xfrm>
              <a:prstGeom prst="rect">
                <a:avLst/>
              </a:prstGeom>
              <a:blipFill>
                <a:blip r:embed="rId31"/>
                <a:stretch>
                  <a:fillRect r="-3666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B44019-15C2-A79F-7849-838FE8B103D2}"/>
                  </a:ext>
                </a:extLst>
              </p:cNvPr>
              <p:cNvSpPr txBox="1"/>
              <p:nvPr/>
            </p:nvSpPr>
            <p:spPr>
              <a:xfrm>
                <a:off x="8660737" y="3080152"/>
                <a:ext cx="4939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𝐼</m:t>
                      </m:r>
                    </m:oMath>
                  </m:oMathPara>
                </a14:m>
                <a:endParaRPr lang="en-US"/>
              </a:p>
            </p:txBody>
          </p:sp>
        </mc:Choice>
        <mc:Fallback xmlns="">
          <p:sp>
            <p:nvSpPr>
              <p:cNvPr id="56" name="TextBox 55">
                <a:extLst>
                  <a:ext uri="{FF2B5EF4-FFF2-40B4-BE49-F238E27FC236}">
                    <a16:creationId xmlns:a16="http://schemas.microsoft.com/office/drawing/2014/main" id="{38B44019-15C2-A79F-7849-838FE8B103D2}"/>
                  </a:ext>
                </a:extLst>
              </p:cNvPr>
              <p:cNvSpPr txBox="1">
                <a:spLocks noRot="1" noChangeAspect="1" noMove="1" noResize="1" noEditPoints="1" noAdjustHandles="1" noChangeArrowheads="1" noChangeShapeType="1" noTextEdit="1"/>
              </p:cNvSpPr>
              <p:nvPr/>
            </p:nvSpPr>
            <p:spPr>
              <a:xfrm>
                <a:off x="8660737" y="3080152"/>
                <a:ext cx="493950" cy="369332"/>
              </a:xfrm>
              <a:prstGeom prst="rect">
                <a:avLst/>
              </a:prstGeom>
              <a:blipFill>
                <a:blip r:embed="rId32"/>
                <a:stretch>
                  <a:fillRect b="-9836"/>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F66C59B1-A725-D7FA-24C4-7C0D046AFA4D}"/>
              </a:ext>
            </a:extLst>
          </p:cNvPr>
          <p:cNvCxnSpPr>
            <a:cxnSpLocks/>
          </p:cNvCxnSpPr>
          <p:nvPr/>
        </p:nvCxnSpPr>
        <p:spPr>
          <a:xfrm flipV="1">
            <a:off x="11189581" y="2464080"/>
            <a:ext cx="0" cy="23774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2A23E5AC-5BA4-F3D3-B9BD-709BF51B9EBD}"/>
                  </a:ext>
                </a:extLst>
              </p:cNvPr>
              <p:cNvSpPr/>
              <p:nvPr/>
            </p:nvSpPr>
            <p:spPr>
              <a:xfrm>
                <a:off x="247620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58" name="Rectangle 57">
                <a:extLst>
                  <a:ext uri="{FF2B5EF4-FFF2-40B4-BE49-F238E27FC236}">
                    <a16:creationId xmlns:a16="http://schemas.microsoft.com/office/drawing/2014/main" id="{2A23E5AC-5BA4-F3D3-B9BD-709BF51B9EBD}"/>
                  </a:ext>
                </a:extLst>
              </p:cNvPr>
              <p:cNvSpPr>
                <a:spLocks noRot="1" noChangeAspect="1" noMove="1" noResize="1" noEditPoints="1" noAdjustHandles="1" noChangeArrowheads="1" noChangeShapeType="1" noTextEdit="1"/>
              </p:cNvSpPr>
              <p:nvPr/>
            </p:nvSpPr>
            <p:spPr>
              <a:xfrm>
                <a:off x="2476203" y="795776"/>
                <a:ext cx="807522" cy="59673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321D446-1EE4-C633-AEBF-77590B4D97D3}"/>
                  </a:ext>
                </a:extLst>
              </p:cNvPr>
              <p:cNvSpPr/>
              <p:nvPr/>
            </p:nvSpPr>
            <p:spPr>
              <a:xfrm>
                <a:off x="4720640"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59" name="Rectangle 58">
                <a:extLst>
                  <a:ext uri="{FF2B5EF4-FFF2-40B4-BE49-F238E27FC236}">
                    <a16:creationId xmlns:a16="http://schemas.microsoft.com/office/drawing/2014/main" id="{B321D446-1EE4-C633-AEBF-77590B4D97D3}"/>
                  </a:ext>
                </a:extLst>
              </p:cNvPr>
              <p:cNvSpPr>
                <a:spLocks noRot="1" noChangeAspect="1" noMove="1" noResize="1" noEditPoints="1" noAdjustHandles="1" noChangeArrowheads="1" noChangeShapeType="1" noTextEdit="1"/>
              </p:cNvSpPr>
              <p:nvPr/>
            </p:nvSpPr>
            <p:spPr>
              <a:xfrm>
                <a:off x="4720640" y="795776"/>
                <a:ext cx="807522" cy="596735"/>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B2D373B3-0E47-76E4-0251-31A881145EAA}"/>
                  </a:ext>
                </a:extLst>
              </p:cNvPr>
              <p:cNvSpPr/>
              <p:nvPr/>
            </p:nvSpPr>
            <p:spPr>
              <a:xfrm>
                <a:off x="717883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60" name="Rectangle 59">
                <a:extLst>
                  <a:ext uri="{FF2B5EF4-FFF2-40B4-BE49-F238E27FC236}">
                    <a16:creationId xmlns:a16="http://schemas.microsoft.com/office/drawing/2014/main" id="{B2D373B3-0E47-76E4-0251-31A881145EAA}"/>
                  </a:ext>
                </a:extLst>
              </p:cNvPr>
              <p:cNvSpPr>
                <a:spLocks noRot="1" noChangeAspect="1" noMove="1" noResize="1" noEditPoints="1" noAdjustHandles="1" noChangeArrowheads="1" noChangeShapeType="1" noTextEdit="1"/>
              </p:cNvSpPr>
              <p:nvPr/>
            </p:nvSpPr>
            <p:spPr>
              <a:xfrm>
                <a:off x="7178833" y="795776"/>
                <a:ext cx="807522" cy="596735"/>
              </a:xfrm>
              <a:prstGeom prst="rect">
                <a:avLst/>
              </a:prstGeom>
              <a:blipFill>
                <a:blip r:embed="rId35"/>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DBB87F0-E413-7E3A-6FC2-DF24F428ADFB}"/>
              </a:ext>
            </a:extLst>
          </p:cNvPr>
          <p:cNvCxnSpPr>
            <a:cxnSpLocks/>
          </p:cNvCxnSpPr>
          <p:nvPr/>
        </p:nvCxnSpPr>
        <p:spPr>
          <a:xfrm>
            <a:off x="5318363" y="161922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4084C412-33A3-EF6F-06A4-6868A19F5EAC}"/>
              </a:ext>
            </a:extLst>
          </p:cNvPr>
          <p:cNvCxnSpPr>
            <a:cxnSpLocks/>
          </p:cNvCxnSpPr>
          <p:nvPr/>
        </p:nvCxnSpPr>
        <p:spPr>
          <a:xfrm>
            <a:off x="774092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3" name="Straight Arrow Connector 62">
            <a:extLst>
              <a:ext uri="{FF2B5EF4-FFF2-40B4-BE49-F238E27FC236}">
                <a16:creationId xmlns:a16="http://schemas.microsoft.com/office/drawing/2014/main" id="{691D45BD-1A80-4777-E7A1-42872A134843}"/>
              </a:ext>
            </a:extLst>
          </p:cNvPr>
          <p:cNvCxnSpPr>
            <a:cxnSpLocks/>
          </p:cNvCxnSpPr>
          <p:nvPr/>
        </p:nvCxnSpPr>
        <p:spPr>
          <a:xfrm flipV="1">
            <a:off x="268995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Arrow Connector 63">
            <a:extLst>
              <a:ext uri="{FF2B5EF4-FFF2-40B4-BE49-F238E27FC236}">
                <a16:creationId xmlns:a16="http://schemas.microsoft.com/office/drawing/2014/main" id="{DAF00B47-6C6A-320F-3DC4-EE69FA59B299}"/>
              </a:ext>
            </a:extLst>
          </p:cNvPr>
          <p:cNvCxnSpPr>
            <a:cxnSpLocks/>
          </p:cNvCxnSpPr>
          <p:nvPr/>
        </p:nvCxnSpPr>
        <p:spPr>
          <a:xfrm flipV="1">
            <a:off x="489876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96B0D5DD-28AE-0EE1-B60E-772869224BAC}"/>
              </a:ext>
            </a:extLst>
          </p:cNvPr>
          <p:cNvCxnSpPr>
            <a:cxnSpLocks/>
          </p:cNvCxnSpPr>
          <p:nvPr/>
        </p:nvCxnSpPr>
        <p:spPr>
          <a:xfrm flipV="1">
            <a:off x="7368836"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087726CA-D6CD-E366-658E-E23F0E2FE6F5}"/>
              </a:ext>
            </a:extLst>
          </p:cNvPr>
          <p:cNvCxnSpPr>
            <a:cxnSpLocks/>
          </p:cNvCxnSpPr>
          <p:nvPr/>
        </p:nvCxnSpPr>
        <p:spPr>
          <a:xfrm>
            <a:off x="5773586" y="109659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7" name="Straight Arrow Connector 66">
            <a:extLst>
              <a:ext uri="{FF2B5EF4-FFF2-40B4-BE49-F238E27FC236}">
                <a16:creationId xmlns:a16="http://schemas.microsoft.com/office/drawing/2014/main" id="{A9110957-9B18-C6F3-AFD3-E69901B6C6FB}"/>
              </a:ext>
            </a:extLst>
          </p:cNvPr>
          <p:cNvCxnSpPr>
            <a:cxnSpLocks/>
          </p:cNvCxnSpPr>
          <p:nvPr/>
        </p:nvCxnSpPr>
        <p:spPr>
          <a:xfrm>
            <a:off x="3418314" y="107949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77B92B7-E9DC-0123-F1BF-1DD25DD58FD4}"/>
              </a:ext>
            </a:extLst>
          </p:cNvPr>
          <p:cNvCxnSpPr>
            <a:cxnSpLocks/>
          </p:cNvCxnSpPr>
          <p:nvPr/>
        </p:nvCxnSpPr>
        <p:spPr>
          <a:xfrm>
            <a:off x="3119446" y="162912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67FD877E-7C51-6CA8-8ACB-2B95B12AB781}"/>
              </a:ext>
            </a:extLst>
          </p:cNvPr>
          <p:cNvCxnSpPr>
            <a:cxnSpLocks/>
          </p:cNvCxnSpPr>
          <p:nvPr/>
        </p:nvCxnSpPr>
        <p:spPr>
          <a:xfrm flipV="1">
            <a:off x="706796" y="956829"/>
            <a:ext cx="1739786" cy="19737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0" name="Straight Arrow Connector 69">
            <a:extLst>
              <a:ext uri="{FF2B5EF4-FFF2-40B4-BE49-F238E27FC236}">
                <a16:creationId xmlns:a16="http://schemas.microsoft.com/office/drawing/2014/main" id="{18E2899F-51A6-F451-9C93-05969A1A311A}"/>
              </a:ext>
            </a:extLst>
          </p:cNvPr>
          <p:cNvCxnSpPr>
            <a:cxnSpLocks/>
          </p:cNvCxnSpPr>
          <p:nvPr/>
        </p:nvCxnSpPr>
        <p:spPr>
          <a:xfrm flipH="1">
            <a:off x="1000717" y="1305725"/>
            <a:ext cx="1395321" cy="16248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1D2A6AA-7121-E9BC-0F47-865E1BE9A077}"/>
                  </a:ext>
                </a:extLst>
              </p:cNvPr>
              <p:cNvSpPr txBox="1"/>
              <p:nvPr/>
            </p:nvSpPr>
            <p:spPr>
              <a:xfrm>
                <a:off x="958141" y="1673900"/>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𝑆h</m:t>
                          </m:r>
                        </m:sub>
                      </m:sSub>
                      <m:r>
                        <a:rPr lang="en-US" b="0" i="1" smtClean="0">
                          <a:latin typeface="Cambria Math" panose="02040503050406030204" pitchFamily="18" charset="0"/>
                        </a:rPr>
                        <m:t>𝑈</m:t>
                      </m:r>
                    </m:oMath>
                  </m:oMathPara>
                </a14:m>
                <a:endParaRPr lang="en-US"/>
              </a:p>
            </p:txBody>
          </p:sp>
        </mc:Choice>
        <mc:Fallback xmlns="">
          <p:sp>
            <p:nvSpPr>
              <p:cNvPr id="71" name="TextBox 70">
                <a:extLst>
                  <a:ext uri="{FF2B5EF4-FFF2-40B4-BE49-F238E27FC236}">
                    <a16:creationId xmlns:a16="http://schemas.microsoft.com/office/drawing/2014/main" id="{41D2A6AA-7121-E9BC-0F47-865E1BE9A077}"/>
                  </a:ext>
                </a:extLst>
              </p:cNvPr>
              <p:cNvSpPr txBox="1">
                <a:spLocks noRot="1" noChangeAspect="1" noMove="1" noResize="1" noEditPoints="1" noAdjustHandles="1" noChangeArrowheads="1" noChangeShapeType="1" noTextEdit="1"/>
              </p:cNvSpPr>
              <p:nvPr/>
            </p:nvSpPr>
            <p:spPr>
              <a:xfrm>
                <a:off x="958141" y="1673900"/>
                <a:ext cx="627414" cy="369332"/>
              </a:xfrm>
              <a:prstGeom prst="rect">
                <a:avLst/>
              </a:prstGeom>
              <a:blipFill>
                <a:blip r:embed="rId36"/>
                <a:stretch>
                  <a:fillRect r="-4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3825147-7F68-1DF5-13FE-D87E13D57CD6}"/>
                  </a:ext>
                </a:extLst>
              </p:cNvPr>
              <p:cNvSpPr txBox="1"/>
              <p:nvPr/>
            </p:nvSpPr>
            <p:spPr>
              <a:xfrm>
                <a:off x="1465373" y="2304031"/>
                <a:ext cx="398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72" name="TextBox 71">
                <a:extLst>
                  <a:ext uri="{FF2B5EF4-FFF2-40B4-BE49-F238E27FC236}">
                    <a16:creationId xmlns:a16="http://schemas.microsoft.com/office/drawing/2014/main" id="{93825147-7F68-1DF5-13FE-D87E13D57CD6}"/>
                  </a:ext>
                </a:extLst>
              </p:cNvPr>
              <p:cNvSpPr txBox="1">
                <a:spLocks noRot="1" noChangeAspect="1" noMove="1" noResize="1" noEditPoints="1" noAdjustHandles="1" noChangeArrowheads="1" noChangeShapeType="1" noTextEdit="1"/>
              </p:cNvSpPr>
              <p:nvPr/>
            </p:nvSpPr>
            <p:spPr>
              <a:xfrm>
                <a:off x="1465373" y="2304031"/>
                <a:ext cx="398700" cy="369332"/>
              </a:xfrm>
              <a:prstGeom prst="rect">
                <a:avLst/>
              </a:prstGeom>
              <a:blipFill>
                <a:blip r:embed="rId37"/>
                <a:stretch>
                  <a:fillRect r="-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BB5471-CCD6-29AD-DDD0-79518D8F9334}"/>
                  </a:ext>
                </a:extLst>
              </p:cNvPr>
              <p:cNvSpPr txBox="1"/>
              <p:nvPr/>
            </p:nvSpPr>
            <p:spPr>
              <a:xfrm>
                <a:off x="3579120" y="659715"/>
                <a:ext cx="807522"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73" name="TextBox 72">
                <a:extLst>
                  <a:ext uri="{FF2B5EF4-FFF2-40B4-BE49-F238E27FC236}">
                    <a16:creationId xmlns:a16="http://schemas.microsoft.com/office/drawing/2014/main" id="{1FBB5471-CCD6-29AD-DDD0-79518D8F9334}"/>
                  </a:ext>
                </a:extLst>
              </p:cNvPr>
              <p:cNvSpPr txBox="1">
                <a:spLocks noRot="1" noChangeAspect="1" noMove="1" noResize="1" noEditPoints="1" noAdjustHandles="1" noChangeArrowheads="1" noChangeShapeType="1" noTextEdit="1"/>
              </p:cNvSpPr>
              <p:nvPr/>
            </p:nvSpPr>
            <p:spPr>
              <a:xfrm>
                <a:off x="3579120" y="659715"/>
                <a:ext cx="807522"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6B4F6AD-889F-6784-1E5A-5DDF9B13ECF8}"/>
                  </a:ext>
                </a:extLst>
              </p:cNvPr>
              <p:cNvSpPr txBox="1"/>
              <p:nvPr/>
            </p:nvSpPr>
            <p:spPr>
              <a:xfrm>
                <a:off x="6037313" y="683465"/>
                <a:ext cx="665016" cy="3815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74" name="TextBox 73">
                <a:extLst>
                  <a:ext uri="{FF2B5EF4-FFF2-40B4-BE49-F238E27FC236}">
                    <a16:creationId xmlns:a16="http://schemas.microsoft.com/office/drawing/2014/main" id="{A6B4F6AD-889F-6784-1E5A-5DDF9B13ECF8}"/>
                  </a:ext>
                </a:extLst>
              </p:cNvPr>
              <p:cNvSpPr txBox="1">
                <a:spLocks noRot="1" noChangeAspect="1" noMove="1" noResize="1" noEditPoints="1" noAdjustHandles="1" noChangeArrowheads="1" noChangeShapeType="1" noTextEdit="1"/>
              </p:cNvSpPr>
              <p:nvPr/>
            </p:nvSpPr>
            <p:spPr>
              <a:xfrm>
                <a:off x="6037313" y="683465"/>
                <a:ext cx="665016" cy="381515"/>
              </a:xfrm>
              <a:prstGeom prst="rect">
                <a:avLst/>
              </a:prstGeom>
              <a:blipFill>
                <a:blip r:embed="rId39"/>
                <a:stretch>
                  <a:fillRect/>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60368647-010C-2710-D085-CEAE7BF942FA}"/>
              </a:ext>
            </a:extLst>
          </p:cNvPr>
          <p:cNvCxnSpPr>
            <a:cxnSpLocks/>
          </p:cNvCxnSpPr>
          <p:nvPr/>
        </p:nvCxnSpPr>
        <p:spPr>
          <a:xfrm>
            <a:off x="7952283" y="1517173"/>
            <a:ext cx="1493240" cy="3349021"/>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76" name="Straight Arrow Connector 75">
            <a:extLst>
              <a:ext uri="{FF2B5EF4-FFF2-40B4-BE49-F238E27FC236}">
                <a16:creationId xmlns:a16="http://schemas.microsoft.com/office/drawing/2014/main" id="{011ED00F-1974-7BA0-E50D-28C5C28EDBCA}"/>
              </a:ext>
            </a:extLst>
          </p:cNvPr>
          <p:cNvCxnSpPr>
            <a:cxnSpLocks/>
          </p:cNvCxnSpPr>
          <p:nvPr/>
        </p:nvCxnSpPr>
        <p:spPr>
          <a:xfrm>
            <a:off x="7968115" y="1178339"/>
            <a:ext cx="1688761" cy="23154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BFAEE23-186F-C382-9529-C670317B1475}"/>
                  </a:ext>
                </a:extLst>
              </p:cNvPr>
              <p:cNvSpPr txBox="1"/>
              <p:nvPr/>
            </p:nvSpPr>
            <p:spPr>
              <a:xfrm>
                <a:off x="8445026" y="2337353"/>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77" name="TextBox 76">
                <a:extLst>
                  <a:ext uri="{FF2B5EF4-FFF2-40B4-BE49-F238E27FC236}">
                    <a16:creationId xmlns:a16="http://schemas.microsoft.com/office/drawing/2014/main" id="{9BFAEE23-186F-C382-9529-C670317B1475}"/>
                  </a:ext>
                </a:extLst>
              </p:cNvPr>
              <p:cNvSpPr txBox="1">
                <a:spLocks noRot="1" noChangeAspect="1" noMove="1" noResize="1" noEditPoints="1" noAdjustHandles="1" noChangeArrowheads="1" noChangeShapeType="1" noTextEdit="1"/>
              </p:cNvSpPr>
              <p:nvPr/>
            </p:nvSpPr>
            <p:spPr>
              <a:xfrm>
                <a:off x="8445026" y="2337353"/>
                <a:ext cx="362847" cy="369332"/>
              </a:xfrm>
              <a:prstGeom prst="rect">
                <a:avLst/>
              </a:prstGeom>
              <a:blipFill>
                <a:blip r:embed="rId40"/>
                <a:stretch>
                  <a:fillRect r="-25000"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D7660F6-D809-C4D4-40FF-0469C7A2046F}"/>
                  </a:ext>
                </a:extLst>
              </p:cNvPr>
              <p:cNvSpPr txBox="1"/>
              <p:nvPr/>
            </p:nvSpPr>
            <p:spPr>
              <a:xfrm>
                <a:off x="8576825" y="1652381"/>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78" name="TextBox 77">
                <a:extLst>
                  <a:ext uri="{FF2B5EF4-FFF2-40B4-BE49-F238E27FC236}">
                    <a16:creationId xmlns:a16="http://schemas.microsoft.com/office/drawing/2014/main" id="{0D7660F6-D809-C4D4-40FF-0469C7A2046F}"/>
                  </a:ext>
                </a:extLst>
              </p:cNvPr>
              <p:cNvSpPr txBox="1">
                <a:spLocks noRot="1" noChangeAspect="1" noMove="1" noResize="1" noEditPoints="1" noAdjustHandles="1" noChangeArrowheads="1" noChangeShapeType="1" noTextEdit="1"/>
              </p:cNvSpPr>
              <p:nvPr/>
            </p:nvSpPr>
            <p:spPr>
              <a:xfrm>
                <a:off x="8576825" y="1652381"/>
                <a:ext cx="362847" cy="369332"/>
              </a:xfrm>
              <a:prstGeom prst="rect">
                <a:avLst/>
              </a:prstGeom>
              <a:blipFill>
                <a:blip r:embed="rId41"/>
                <a:stretch>
                  <a:fillRect r="-28814"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1984104-B4AD-D0CB-8E8E-2CA6DC322D9F}"/>
                  </a:ext>
                </a:extLst>
              </p:cNvPr>
              <p:cNvSpPr txBox="1"/>
              <p:nvPr/>
            </p:nvSpPr>
            <p:spPr>
              <a:xfrm>
                <a:off x="2025555" y="407026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79" name="TextBox 78">
                <a:extLst>
                  <a:ext uri="{FF2B5EF4-FFF2-40B4-BE49-F238E27FC236}">
                    <a16:creationId xmlns:a16="http://schemas.microsoft.com/office/drawing/2014/main" id="{41984104-B4AD-D0CB-8E8E-2CA6DC322D9F}"/>
                  </a:ext>
                </a:extLst>
              </p:cNvPr>
              <p:cNvSpPr txBox="1">
                <a:spLocks noRot="1" noChangeAspect="1" noMove="1" noResize="1" noEditPoints="1" noAdjustHandles="1" noChangeArrowheads="1" noChangeShapeType="1" noTextEdit="1"/>
              </p:cNvSpPr>
              <p:nvPr/>
            </p:nvSpPr>
            <p:spPr>
              <a:xfrm>
                <a:off x="2025555" y="4070269"/>
                <a:ext cx="692938" cy="369332"/>
              </a:xfrm>
              <a:prstGeom prst="rect">
                <a:avLst/>
              </a:prstGeom>
              <a:blipFill>
                <a:blip r:embed="rId42"/>
                <a:stretch>
                  <a:fillRect l="-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3FD13D7-9319-E613-2969-340AB544DFBA}"/>
                  </a:ext>
                </a:extLst>
              </p:cNvPr>
              <p:cNvSpPr txBox="1"/>
              <p:nvPr/>
            </p:nvSpPr>
            <p:spPr>
              <a:xfrm>
                <a:off x="3109553" y="4175814"/>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𝑆</m:t>
                      </m:r>
                    </m:oMath>
                  </m:oMathPara>
                </a14:m>
                <a:endParaRPr lang="en-US"/>
              </a:p>
            </p:txBody>
          </p:sp>
        </mc:Choice>
        <mc:Fallback xmlns="">
          <p:sp>
            <p:nvSpPr>
              <p:cNvPr id="80" name="TextBox 79">
                <a:extLst>
                  <a:ext uri="{FF2B5EF4-FFF2-40B4-BE49-F238E27FC236}">
                    <a16:creationId xmlns:a16="http://schemas.microsoft.com/office/drawing/2014/main" id="{23FD13D7-9319-E613-2969-340AB544DFBA}"/>
                  </a:ext>
                </a:extLst>
              </p:cNvPr>
              <p:cNvSpPr txBox="1">
                <a:spLocks noRot="1" noChangeAspect="1" noMove="1" noResize="1" noEditPoints="1" noAdjustHandles="1" noChangeArrowheads="1" noChangeShapeType="1" noTextEdit="1"/>
              </p:cNvSpPr>
              <p:nvPr/>
            </p:nvSpPr>
            <p:spPr>
              <a:xfrm>
                <a:off x="3109553" y="4175814"/>
                <a:ext cx="692938" cy="394532"/>
              </a:xfrm>
              <a:prstGeom prst="rect">
                <a:avLst/>
              </a:prstGeom>
              <a:blipFill>
                <a:blip r:embed="rId43"/>
                <a:stretch>
                  <a:fillRect l="-1754"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EFA6CC6-8DEB-483D-BB13-4C3CBA6B95DF}"/>
                  </a:ext>
                </a:extLst>
              </p:cNvPr>
              <p:cNvSpPr txBox="1"/>
              <p:nvPr/>
            </p:nvSpPr>
            <p:spPr>
              <a:xfrm>
                <a:off x="4150706" y="4044730"/>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𝐸</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81" name="TextBox 80">
                <a:extLst>
                  <a:ext uri="{FF2B5EF4-FFF2-40B4-BE49-F238E27FC236}">
                    <a16:creationId xmlns:a16="http://schemas.microsoft.com/office/drawing/2014/main" id="{4EFA6CC6-8DEB-483D-BB13-4C3CBA6B95DF}"/>
                  </a:ext>
                </a:extLst>
              </p:cNvPr>
              <p:cNvSpPr txBox="1">
                <a:spLocks noRot="1" noChangeAspect="1" noMove="1" noResize="1" noEditPoints="1" noAdjustHandles="1" noChangeArrowheads="1" noChangeShapeType="1" noTextEdit="1"/>
              </p:cNvSpPr>
              <p:nvPr/>
            </p:nvSpPr>
            <p:spPr>
              <a:xfrm>
                <a:off x="4150706" y="4044730"/>
                <a:ext cx="692938" cy="369332"/>
              </a:xfrm>
              <a:prstGeom prst="rect">
                <a:avLst/>
              </a:prstGeom>
              <a:blipFill>
                <a:blip r:embed="rId44"/>
                <a:stretch>
                  <a:fillRect l="-2632" r="-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32AE523-2959-EF3B-FA3C-EB6F8055275B}"/>
                  </a:ext>
                </a:extLst>
              </p:cNvPr>
              <p:cNvSpPr txBox="1"/>
              <p:nvPr/>
            </p:nvSpPr>
            <p:spPr>
              <a:xfrm>
                <a:off x="5345357" y="4062207"/>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𝐸</m:t>
                      </m:r>
                    </m:oMath>
                  </m:oMathPara>
                </a14:m>
                <a:endParaRPr lang="en-US"/>
              </a:p>
            </p:txBody>
          </p:sp>
        </mc:Choice>
        <mc:Fallback xmlns="">
          <p:sp>
            <p:nvSpPr>
              <p:cNvPr id="82" name="TextBox 81">
                <a:extLst>
                  <a:ext uri="{FF2B5EF4-FFF2-40B4-BE49-F238E27FC236}">
                    <a16:creationId xmlns:a16="http://schemas.microsoft.com/office/drawing/2014/main" id="{D32AE523-2959-EF3B-FA3C-EB6F8055275B}"/>
                  </a:ext>
                </a:extLst>
              </p:cNvPr>
              <p:cNvSpPr txBox="1">
                <a:spLocks noRot="1" noChangeAspect="1" noMove="1" noResize="1" noEditPoints="1" noAdjustHandles="1" noChangeArrowheads="1" noChangeShapeType="1" noTextEdit="1"/>
              </p:cNvSpPr>
              <p:nvPr/>
            </p:nvSpPr>
            <p:spPr>
              <a:xfrm>
                <a:off x="5345357" y="4062207"/>
                <a:ext cx="692938" cy="394532"/>
              </a:xfrm>
              <a:prstGeom prst="rect">
                <a:avLst/>
              </a:prstGeom>
              <a:blipFill>
                <a:blip r:embed="rId45"/>
                <a:stretch>
                  <a:fillRect l="-2632" r="-4386"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4448E3C-8C5F-F2B1-1340-F905B85606BF}"/>
                  </a:ext>
                </a:extLst>
              </p:cNvPr>
              <p:cNvSpPr txBox="1"/>
              <p:nvPr/>
            </p:nvSpPr>
            <p:spPr>
              <a:xfrm>
                <a:off x="6614715" y="4094637"/>
                <a:ext cx="6320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𝐼</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83" name="TextBox 82">
                <a:extLst>
                  <a:ext uri="{FF2B5EF4-FFF2-40B4-BE49-F238E27FC236}">
                    <a16:creationId xmlns:a16="http://schemas.microsoft.com/office/drawing/2014/main" id="{44448E3C-8C5F-F2B1-1340-F905B85606BF}"/>
                  </a:ext>
                </a:extLst>
              </p:cNvPr>
              <p:cNvSpPr txBox="1">
                <a:spLocks noRot="1" noChangeAspect="1" noMove="1" noResize="1" noEditPoints="1" noAdjustHandles="1" noChangeArrowheads="1" noChangeShapeType="1" noTextEdit="1"/>
              </p:cNvSpPr>
              <p:nvPr/>
            </p:nvSpPr>
            <p:spPr>
              <a:xfrm>
                <a:off x="6614715" y="4094637"/>
                <a:ext cx="632043" cy="369332"/>
              </a:xfrm>
              <a:prstGeom prst="rect">
                <a:avLst/>
              </a:prstGeom>
              <a:blipFill>
                <a:blip r:embed="rId46"/>
                <a:stretch>
                  <a:fillRect l="-192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C1F6DDF-9157-AE8A-5A98-6F7ACF917ABA}"/>
                  </a:ext>
                </a:extLst>
              </p:cNvPr>
              <p:cNvSpPr txBox="1"/>
              <p:nvPr/>
            </p:nvSpPr>
            <p:spPr>
              <a:xfrm>
                <a:off x="7656162" y="4103830"/>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𝐼</m:t>
                      </m:r>
                    </m:oMath>
                  </m:oMathPara>
                </a14:m>
                <a:endParaRPr lang="en-US"/>
              </a:p>
            </p:txBody>
          </p:sp>
        </mc:Choice>
        <mc:Fallback xmlns="">
          <p:sp>
            <p:nvSpPr>
              <p:cNvPr id="84" name="TextBox 83">
                <a:extLst>
                  <a:ext uri="{FF2B5EF4-FFF2-40B4-BE49-F238E27FC236}">
                    <a16:creationId xmlns:a16="http://schemas.microsoft.com/office/drawing/2014/main" id="{BC1F6DDF-9157-AE8A-5A98-6F7ACF917ABA}"/>
                  </a:ext>
                </a:extLst>
              </p:cNvPr>
              <p:cNvSpPr txBox="1">
                <a:spLocks noRot="1" noChangeAspect="1" noMove="1" noResize="1" noEditPoints="1" noAdjustHandles="1" noChangeArrowheads="1" noChangeShapeType="1" noTextEdit="1"/>
              </p:cNvSpPr>
              <p:nvPr/>
            </p:nvSpPr>
            <p:spPr>
              <a:xfrm>
                <a:off x="7656162" y="4103830"/>
                <a:ext cx="692938" cy="394532"/>
              </a:xfrm>
              <a:prstGeom prst="rect">
                <a:avLst/>
              </a:prstGeom>
              <a:blipFill>
                <a:blip r:embed="rId47"/>
                <a:stretch>
                  <a:fillRect b="-6154"/>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FFB8BE80-B90E-A212-E455-9221F0AD28AB}"/>
              </a:ext>
            </a:extLst>
          </p:cNvPr>
          <p:cNvCxnSpPr>
            <a:cxnSpLocks/>
          </p:cNvCxnSpPr>
          <p:nvPr/>
        </p:nvCxnSpPr>
        <p:spPr>
          <a:xfrm flipH="1">
            <a:off x="2872995" y="371025"/>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6" name="Straight Arrow Connector 85">
            <a:extLst>
              <a:ext uri="{FF2B5EF4-FFF2-40B4-BE49-F238E27FC236}">
                <a16:creationId xmlns:a16="http://schemas.microsoft.com/office/drawing/2014/main" id="{AAD7D52A-A1F1-C583-7514-D2DEA154AD54}"/>
              </a:ext>
            </a:extLst>
          </p:cNvPr>
          <p:cNvCxnSpPr>
            <a:cxnSpLocks/>
          </p:cNvCxnSpPr>
          <p:nvPr/>
        </p:nvCxnSpPr>
        <p:spPr>
          <a:xfrm flipH="1">
            <a:off x="3162400" y="371025"/>
            <a:ext cx="845048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7" name="Straight Arrow Connector 86">
            <a:extLst>
              <a:ext uri="{FF2B5EF4-FFF2-40B4-BE49-F238E27FC236}">
                <a16:creationId xmlns:a16="http://schemas.microsoft.com/office/drawing/2014/main" id="{51308DE9-514F-98B9-3ABB-EA1C722E75BE}"/>
              </a:ext>
            </a:extLst>
          </p:cNvPr>
          <p:cNvCxnSpPr>
            <a:cxnSpLocks/>
          </p:cNvCxnSpPr>
          <p:nvPr/>
        </p:nvCxnSpPr>
        <p:spPr>
          <a:xfrm>
            <a:off x="10305999" y="5181456"/>
            <a:ext cx="128016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8" name="Straight Arrow Connector 87">
            <a:extLst>
              <a:ext uri="{FF2B5EF4-FFF2-40B4-BE49-F238E27FC236}">
                <a16:creationId xmlns:a16="http://schemas.microsoft.com/office/drawing/2014/main" id="{AA2283EC-E216-32FE-C7F1-86F1E412C347}"/>
              </a:ext>
            </a:extLst>
          </p:cNvPr>
          <p:cNvCxnSpPr>
            <a:cxnSpLocks/>
          </p:cNvCxnSpPr>
          <p:nvPr/>
        </p:nvCxnSpPr>
        <p:spPr>
          <a:xfrm flipH="1" flipV="1">
            <a:off x="11612880" y="420204"/>
            <a:ext cx="0" cy="4738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C5015549-5608-EE22-C2A4-33A3D19B5218}"/>
                  </a:ext>
                </a:extLst>
              </p:cNvPr>
              <p:cNvSpPr txBox="1"/>
              <p:nvPr/>
            </p:nvSpPr>
            <p:spPr>
              <a:xfrm>
                <a:off x="9172203" y="435989"/>
                <a:ext cx="627414"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𝑅</m:t>
                      </m:r>
                    </m:oMath>
                  </m:oMathPara>
                </a14:m>
                <a:endParaRPr lang="en-US"/>
              </a:p>
            </p:txBody>
          </p:sp>
        </mc:Choice>
        <mc:Fallback xmlns="">
          <p:sp>
            <p:nvSpPr>
              <p:cNvPr id="89" name="TextBox 88">
                <a:extLst>
                  <a:ext uri="{FF2B5EF4-FFF2-40B4-BE49-F238E27FC236}">
                    <a16:creationId xmlns:a16="http://schemas.microsoft.com/office/drawing/2014/main" id="{C5015549-5608-EE22-C2A4-33A3D19B5218}"/>
                  </a:ext>
                </a:extLst>
              </p:cNvPr>
              <p:cNvSpPr txBox="1">
                <a:spLocks noRot="1" noChangeAspect="1" noMove="1" noResize="1" noEditPoints="1" noAdjustHandles="1" noChangeArrowheads="1" noChangeShapeType="1" noTextEdit="1"/>
              </p:cNvSpPr>
              <p:nvPr/>
            </p:nvSpPr>
            <p:spPr>
              <a:xfrm>
                <a:off x="9172203" y="435989"/>
                <a:ext cx="627414" cy="404213"/>
              </a:xfrm>
              <a:prstGeom prst="rect">
                <a:avLst/>
              </a:prstGeom>
              <a:blipFill>
                <a:blip r:embed="rId48"/>
                <a:stretch>
                  <a:fillRect r="-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A85157-3B6B-4D2E-4DBB-5E03BA1D4642}"/>
                  </a:ext>
                </a:extLst>
              </p:cNvPr>
              <p:cNvSpPr txBox="1"/>
              <p:nvPr/>
            </p:nvSpPr>
            <p:spPr>
              <a:xfrm>
                <a:off x="197505" y="6282068"/>
                <a:ext cx="2031774" cy="2856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CA85157-3B6B-4D2E-4DBB-5E03BA1D4642}"/>
                  </a:ext>
                </a:extLst>
              </p:cNvPr>
              <p:cNvSpPr txBox="1">
                <a:spLocks noRot="1" noChangeAspect="1" noMove="1" noResize="1" noEditPoints="1" noAdjustHandles="1" noChangeArrowheads="1" noChangeShapeType="1" noTextEdit="1"/>
              </p:cNvSpPr>
              <p:nvPr/>
            </p:nvSpPr>
            <p:spPr>
              <a:xfrm>
                <a:off x="197505" y="6282068"/>
                <a:ext cx="2031774" cy="285656"/>
              </a:xfrm>
              <a:prstGeom prst="rect">
                <a:avLst/>
              </a:prstGeom>
              <a:blipFill>
                <a:blip r:embed="rId49"/>
                <a:stretch>
                  <a:fillRect l="-1863" t="-8696" r="-3727" b="-39130"/>
                </a:stretch>
              </a:blipFill>
            </p:spPr>
            <p:txBody>
              <a:bodyPr/>
              <a:lstStyle/>
              <a:p>
                <a:r>
                  <a:rPr lang="en-US">
                    <a:noFill/>
                  </a:rPr>
                  <a:t> </a:t>
                </a:r>
              </a:p>
            </p:txBody>
          </p:sp>
        </mc:Fallback>
      </mc:AlternateContent>
    </p:spTree>
    <p:extLst>
      <p:ext uri="{BB962C8B-B14F-4D97-AF65-F5344CB8AC3E}">
        <p14:creationId xmlns:p14="http://schemas.microsoft.com/office/powerpoint/2010/main" val="2924992512"/>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5DACF13-7BEE-017D-38E9-BF755225CE4D}"/>
              </a:ext>
            </a:extLst>
          </p:cNvPr>
          <p:cNvGrpSpPr/>
          <p:nvPr/>
        </p:nvGrpSpPr>
        <p:grpSpPr>
          <a:xfrm>
            <a:off x="249580" y="371025"/>
            <a:ext cx="11363300" cy="6267650"/>
            <a:chOff x="249580" y="371025"/>
            <a:chExt cx="11363300" cy="626765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4479D6-D41B-B9C6-7ACA-07550D5EF633}"/>
                    </a:ext>
                  </a:extLst>
                </p:cNvPr>
                <p:cNvSpPr/>
                <p:nvPr/>
              </p:nvSpPr>
              <p:spPr>
                <a:xfrm>
                  <a:off x="249580" y="3016394"/>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𝑈</m:t>
                        </m:r>
                      </m:oMath>
                    </m:oMathPara>
                  </a14:m>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4" name="Rectangle 3">
                  <a:extLst>
                    <a:ext uri="{FF2B5EF4-FFF2-40B4-BE49-F238E27FC236}">
                      <a16:creationId xmlns:a16="http://schemas.microsoft.com/office/drawing/2014/main" id="{4E4479D6-D41B-B9C6-7ACA-07550D5EF633}"/>
                    </a:ext>
                  </a:extLst>
                </p:cNvPr>
                <p:cNvSpPr>
                  <a:spLocks noRot="1" noChangeAspect="1" noMove="1" noResize="1" noEditPoints="1" noAdjustHandles="1" noChangeArrowheads="1" noChangeShapeType="1" noTextEdit="1"/>
                </p:cNvSpPr>
                <p:nvPr/>
              </p:nvSpPr>
              <p:spPr>
                <a:xfrm>
                  <a:off x="249580" y="3016394"/>
                  <a:ext cx="807522" cy="5967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720016F-3AAA-EC64-0F45-09098C6A2FC7}"/>
                    </a:ext>
                  </a:extLst>
                </p:cNvPr>
                <p:cNvSpPr/>
                <p:nvPr/>
              </p:nvSpPr>
              <p:spPr>
                <a:xfrm>
                  <a:off x="9498478" y="3538757"/>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5" name="Rectangle 4">
                  <a:extLst>
                    <a:ext uri="{FF2B5EF4-FFF2-40B4-BE49-F238E27FC236}">
                      <a16:creationId xmlns:a16="http://schemas.microsoft.com/office/drawing/2014/main" id="{F720016F-3AAA-EC64-0F45-09098C6A2FC7}"/>
                    </a:ext>
                  </a:extLst>
                </p:cNvPr>
                <p:cNvSpPr>
                  <a:spLocks noRot="1" noChangeAspect="1" noMove="1" noResize="1" noEditPoints="1" noAdjustHandles="1" noChangeArrowheads="1" noChangeShapeType="1" noTextEdit="1"/>
                </p:cNvSpPr>
                <p:nvPr/>
              </p:nvSpPr>
              <p:spPr>
                <a:xfrm>
                  <a:off x="9498478" y="3538757"/>
                  <a:ext cx="807522" cy="5967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3F18A86-F1C5-1E38-DD7D-953F04353CF8}"/>
                    </a:ext>
                  </a:extLst>
                </p:cNvPr>
                <p:cNvSpPr/>
                <p:nvPr/>
              </p:nvSpPr>
              <p:spPr>
                <a:xfrm>
                  <a:off x="9498478" y="4665815"/>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6" name="Rectangle 5">
                  <a:extLst>
                    <a:ext uri="{FF2B5EF4-FFF2-40B4-BE49-F238E27FC236}">
                      <a16:creationId xmlns:a16="http://schemas.microsoft.com/office/drawing/2014/main" id="{43F18A86-F1C5-1E38-DD7D-953F04353CF8}"/>
                    </a:ext>
                  </a:extLst>
                </p:cNvPr>
                <p:cNvSpPr>
                  <a:spLocks noRot="1" noChangeAspect="1" noMove="1" noResize="1" noEditPoints="1" noAdjustHandles="1" noChangeArrowheads="1" noChangeShapeType="1" noTextEdit="1"/>
                </p:cNvSpPr>
                <p:nvPr/>
              </p:nvSpPr>
              <p:spPr>
                <a:xfrm>
                  <a:off x="9498478" y="4665815"/>
                  <a:ext cx="807522" cy="5967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0FD67A6-FAFA-3158-1E49-986B68156549}"/>
                    </a:ext>
                  </a:extLst>
                </p:cNvPr>
                <p:cNvSpPr/>
                <p:nvPr/>
              </p:nvSpPr>
              <p:spPr>
                <a:xfrm>
                  <a:off x="247620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Rectangle 6">
                  <a:extLst>
                    <a:ext uri="{FF2B5EF4-FFF2-40B4-BE49-F238E27FC236}">
                      <a16:creationId xmlns:a16="http://schemas.microsoft.com/office/drawing/2014/main" id="{E0FD67A6-FAFA-3158-1E49-986B68156549}"/>
                    </a:ext>
                  </a:extLst>
                </p:cNvPr>
                <p:cNvSpPr>
                  <a:spLocks noRot="1" noChangeAspect="1" noMove="1" noResize="1" noEditPoints="1" noAdjustHandles="1" noChangeArrowheads="1" noChangeShapeType="1" noTextEdit="1"/>
                </p:cNvSpPr>
                <p:nvPr/>
              </p:nvSpPr>
              <p:spPr>
                <a:xfrm>
                  <a:off x="2476203" y="2901556"/>
                  <a:ext cx="807522" cy="59673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32C30FF-8055-BD0A-B36E-490DA1F3B908}"/>
                    </a:ext>
                  </a:extLst>
                </p:cNvPr>
                <p:cNvSpPr/>
                <p:nvPr/>
              </p:nvSpPr>
              <p:spPr>
                <a:xfrm>
                  <a:off x="247620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8" name="Rectangle 7">
                  <a:extLst>
                    <a:ext uri="{FF2B5EF4-FFF2-40B4-BE49-F238E27FC236}">
                      <a16:creationId xmlns:a16="http://schemas.microsoft.com/office/drawing/2014/main" id="{732C30FF-8055-BD0A-B36E-490DA1F3B908}"/>
                    </a:ext>
                  </a:extLst>
                </p:cNvPr>
                <p:cNvSpPr>
                  <a:spLocks noRot="1" noChangeAspect="1" noMove="1" noResize="1" noEditPoints="1" noAdjustHandles="1" noChangeArrowheads="1" noChangeShapeType="1" noTextEdit="1"/>
                </p:cNvSpPr>
                <p:nvPr/>
              </p:nvSpPr>
              <p:spPr>
                <a:xfrm>
                  <a:off x="2476203" y="5181618"/>
                  <a:ext cx="807522" cy="5967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37F8211-BEA7-9E3C-D098-663C8631B5B6}"/>
                    </a:ext>
                  </a:extLst>
                </p:cNvPr>
                <p:cNvSpPr/>
                <p:nvPr/>
              </p:nvSpPr>
              <p:spPr>
                <a:xfrm>
                  <a:off x="4720640"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9" name="Rectangle 8">
                  <a:extLst>
                    <a:ext uri="{FF2B5EF4-FFF2-40B4-BE49-F238E27FC236}">
                      <a16:creationId xmlns:a16="http://schemas.microsoft.com/office/drawing/2014/main" id="{337F8211-BEA7-9E3C-D098-663C8631B5B6}"/>
                    </a:ext>
                  </a:extLst>
                </p:cNvPr>
                <p:cNvSpPr>
                  <a:spLocks noRot="1" noChangeAspect="1" noMove="1" noResize="1" noEditPoints="1" noAdjustHandles="1" noChangeArrowheads="1" noChangeShapeType="1" noTextEdit="1"/>
                </p:cNvSpPr>
                <p:nvPr/>
              </p:nvSpPr>
              <p:spPr>
                <a:xfrm>
                  <a:off x="4720640" y="2901556"/>
                  <a:ext cx="807522" cy="59673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ABD8E53-A013-0F0F-A304-6B8EF9DDB724}"/>
                    </a:ext>
                  </a:extLst>
                </p:cNvPr>
                <p:cNvSpPr/>
                <p:nvPr/>
              </p:nvSpPr>
              <p:spPr>
                <a:xfrm>
                  <a:off x="4720640"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0" name="Rectangle 9">
                  <a:extLst>
                    <a:ext uri="{FF2B5EF4-FFF2-40B4-BE49-F238E27FC236}">
                      <a16:creationId xmlns:a16="http://schemas.microsoft.com/office/drawing/2014/main" id="{9ABD8E53-A013-0F0F-A304-6B8EF9DDB724}"/>
                    </a:ext>
                  </a:extLst>
                </p:cNvPr>
                <p:cNvSpPr>
                  <a:spLocks noRot="1" noChangeAspect="1" noMove="1" noResize="1" noEditPoints="1" noAdjustHandles="1" noChangeArrowheads="1" noChangeShapeType="1" noTextEdit="1"/>
                </p:cNvSpPr>
                <p:nvPr/>
              </p:nvSpPr>
              <p:spPr>
                <a:xfrm>
                  <a:off x="4720640" y="5181618"/>
                  <a:ext cx="807522" cy="5967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FE09194-65DD-3904-A6C8-A9DF683D18AF}"/>
                    </a:ext>
                  </a:extLst>
                </p:cNvPr>
                <p:cNvSpPr/>
                <p:nvPr/>
              </p:nvSpPr>
              <p:spPr>
                <a:xfrm>
                  <a:off x="717883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1" name="Rectangle 10">
                  <a:extLst>
                    <a:ext uri="{FF2B5EF4-FFF2-40B4-BE49-F238E27FC236}">
                      <a16:creationId xmlns:a16="http://schemas.microsoft.com/office/drawing/2014/main" id="{8FE09194-65DD-3904-A6C8-A9DF683D18AF}"/>
                    </a:ext>
                  </a:extLst>
                </p:cNvPr>
                <p:cNvSpPr>
                  <a:spLocks noRot="1" noChangeAspect="1" noMove="1" noResize="1" noEditPoints="1" noAdjustHandles="1" noChangeArrowheads="1" noChangeShapeType="1" noTextEdit="1"/>
                </p:cNvSpPr>
                <p:nvPr/>
              </p:nvSpPr>
              <p:spPr>
                <a:xfrm>
                  <a:off x="7178833" y="2901556"/>
                  <a:ext cx="807522" cy="59673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A8AA4C2-8988-CF8A-D00A-21B3E2234088}"/>
                    </a:ext>
                  </a:extLst>
                </p:cNvPr>
                <p:cNvSpPr/>
                <p:nvPr/>
              </p:nvSpPr>
              <p:spPr>
                <a:xfrm>
                  <a:off x="717883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2" name="Rectangle 11">
                  <a:extLst>
                    <a:ext uri="{FF2B5EF4-FFF2-40B4-BE49-F238E27FC236}">
                      <a16:creationId xmlns:a16="http://schemas.microsoft.com/office/drawing/2014/main" id="{FA8AA4C2-8988-CF8A-D00A-21B3E2234088}"/>
                    </a:ext>
                  </a:extLst>
                </p:cNvPr>
                <p:cNvSpPr>
                  <a:spLocks noRot="1" noChangeAspect="1" noMove="1" noResize="1" noEditPoints="1" noAdjustHandles="1" noChangeArrowheads="1" noChangeShapeType="1" noTextEdit="1"/>
                </p:cNvSpPr>
                <p:nvPr/>
              </p:nvSpPr>
              <p:spPr>
                <a:xfrm>
                  <a:off x="7178833" y="5181618"/>
                  <a:ext cx="807522" cy="596735"/>
                </a:xfrm>
                <a:prstGeom prst="rect">
                  <a:avLst/>
                </a:prstGeom>
                <a:blipFill>
                  <a:blip r:embed="rId11"/>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3DE11A8E-84C0-8FB2-ADB1-399828053C60}"/>
                </a:ext>
              </a:extLst>
            </p:cNvPr>
            <p:cNvCxnSpPr>
              <a:cxnSpLocks/>
            </p:cNvCxnSpPr>
            <p:nvPr/>
          </p:nvCxnSpPr>
          <p:spPr>
            <a:xfrm flipH="1">
              <a:off x="1183769" y="3431437"/>
              <a:ext cx="113299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6952F2FA-54F1-417B-4695-8A9BF1FCF2A7}"/>
                </a:ext>
              </a:extLst>
            </p:cNvPr>
            <p:cNvCxnSpPr>
              <a:cxnSpLocks/>
            </p:cNvCxnSpPr>
            <p:nvPr/>
          </p:nvCxnSpPr>
          <p:spPr>
            <a:xfrm>
              <a:off x="1183769" y="3185271"/>
              <a:ext cx="1177420" cy="146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5B257D7F-1CA9-E566-993C-9A107A33B492}"/>
                </a:ext>
              </a:extLst>
            </p:cNvPr>
            <p:cNvCxnSpPr>
              <a:cxnSpLocks/>
            </p:cNvCxnSpPr>
            <p:nvPr/>
          </p:nvCxnSpPr>
          <p:spPr>
            <a:xfrm>
              <a:off x="919687" y="3792892"/>
              <a:ext cx="1275015" cy="17755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A0E42286-F281-5ED4-E85C-8EBE3ACE150F}"/>
                </a:ext>
              </a:extLst>
            </p:cNvPr>
            <p:cNvCxnSpPr>
              <a:cxnSpLocks/>
            </p:cNvCxnSpPr>
            <p:nvPr/>
          </p:nvCxnSpPr>
          <p:spPr>
            <a:xfrm flipH="1" flipV="1">
              <a:off x="1124394" y="3727352"/>
              <a:ext cx="1236795" cy="16923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4C7CD529-115B-B10F-7357-BA59F18519C8}"/>
                </a:ext>
              </a:extLst>
            </p:cNvPr>
            <p:cNvCxnSpPr>
              <a:cxnSpLocks/>
            </p:cNvCxnSpPr>
            <p:nvPr/>
          </p:nvCxnSpPr>
          <p:spPr>
            <a:xfrm>
              <a:off x="3370812" y="5494254"/>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45CD4301-61B9-3EFC-28D2-472DBA455F82}"/>
                </a:ext>
              </a:extLst>
            </p:cNvPr>
            <p:cNvCxnSpPr>
              <a:cxnSpLocks/>
            </p:cNvCxnSpPr>
            <p:nvPr/>
          </p:nvCxnSpPr>
          <p:spPr>
            <a:xfrm>
              <a:off x="5318363" y="372500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94C3C170-676F-CDAD-BE66-6878706592A8}"/>
                </a:ext>
              </a:extLst>
            </p:cNvPr>
            <p:cNvCxnSpPr>
              <a:cxnSpLocks/>
            </p:cNvCxnSpPr>
            <p:nvPr/>
          </p:nvCxnSpPr>
          <p:spPr>
            <a:xfrm>
              <a:off x="774092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5D0C27A0-8668-AE3B-0767-105732F48F1C}"/>
                </a:ext>
              </a:extLst>
            </p:cNvPr>
            <p:cNvCxnSpPr>
              <a:cxnSpLocks/>
            </p:cNvCxnSpPr>
            <p:nvPr/>
          </p:nvCxnSpPr>
          <p:spPr>
            <a:xfrm flipV="1">
              <a:off x="268995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32B4E87D-3E5B-C16C-E49F-C3435068C609}"/>
                </a:ext>
              </a:extLst>
            </p:cNvPr>
            <p:cNvCxnSpPr>
              <a:cxnSpLocks/>
            </p:cNvCxnSpPr>
            <p:nvPr/>
          </p:nvCxnSpPr>
          <p:spPr>
            <a:xfrm flipV="1">
              <a:off x="489876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9F3538BE-050B-1985-684E-6155E26FAD22}"/>
                </a:ext>
              </a:extLst>
            </p:cNvPr>
            <p:cNvCxnSpPr>
              <a:cxnSpLocks/>
            </p:cNvCxnSpPr>
            <p:nvPr/>
          </p:nvCxnSpPr>
          <p:spPr>
            <a:xfrm flipV="1">
              <a:off x="7368836"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3B0E518C-E8CF-62A4-FC59-67145ED170C8}"/>
                </a:ext>
              </a:extLst>
            </p:cNvPr>
            <p:cNvCxnSpPr>
              <a:cxnSpLocks/>
            </p:cNvCxnSpPr>
            <p:nvPr/>
          </p:nvCxnSpPr>
          <p:spPr>
            <a:xfrm>
              <a:off x="8097190" y="3538757"/>
              <a:ext cx="1322119" cy="1469398"/>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4BF5100C-CE18-0A39-FBE8-7F2C75B5DD70}"/>
                </a:ext>
              </a:extLst>
            </p:cNvPr>
            <p:cNvCxnSpPr>
              <a:cxnSpLocks/>
            </p:cNvCxnSpPr>
            <p:nvPr/>
          </p:nvCxnSpPr>
          <p:spPr>
            <a:xfrm flipV="1">
              <a:off x="8056950" y="3952766"/>
              <a:ext cx="1362359" cy="1255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29EB88CE-620D-9F0A-7607-EC0C92FC5C0D}"/>
                </a:ext>
              </a:extLst>
            </p:cNvPr>
            <p:cNvCxnSpPr>
              <a:cxnSpLocks/>
            </p:cNvCxnSpPr>
            <p:nvPr/>
          </p:nvCxnSpPr>
          <p:spPr>
            <a:xfrm>
              <a:off x="8113022" y="3199923"/>
              <a:ext cx="1306287" cy="5856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E238E5C2-0E99-3A27-170D-EF6CB90F097B}"/>
                </a:ext>
              </a:extLst>
            </p:cNvPr>
            <p:cNvCxnSpPr>
              <a:cxnSpLocks/>
            </p:cNvCxnSpPr>
            <p:nvPr/>
          </p:nvCxnSpPr>
          <p:spPr>
            <a:xfrm flipV="1">
              <a:off x="8113022" y="5096976"/>
              <a:ext cx="1306287" cy="426876"/>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DBA05887-5F80-CCA1-A6A5-D5687CB2DC01}"/>
                </a:ext>
              </a:extLst>
            </p:cNvPr>
            <p:cNvCxnSpPr>
              <a:cxnSpLocks/>
            </p:cNvCxnSpPr>
            <p:nvPr/>
          </p:nvCxnSpPr>
          <p:spPr>
            <a:xfrm>
              <a:off x="5702334" y="5485392"/>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1BEFC3E2-6534-1945-2691-A6447E0A5DFA}"/>
                </a:ext>
              </a:extLst>
            </p:cNvPr>
            <p:cNvCxnSpPr>
              <a:cxnSpLocks/>
            </p:cNvCxnSpPr>
            <p:nvPr/>
          </p:nvCxnSpPr>
          <p:spPr>
            <a:xfrm>
              <a:off x="5773586" y="320237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14CA8222-E262-B66D-AEDA-9E83B446070B}"/>
                </a:ext>
              </a:extLst>
            </p:cNvPr>
            <p:cNvCxnSpPr>
              <a:cxnSpLocks/>
            </p:cNvCxnSpPr>
            <p:nvPr/>
          </p:nvCxnSpPr>
          <p:spPr>
            <a:xfrm>
              <a:off x="3418314" y="318527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BB12249D-BA5F-D1CB-7960-23379B8B6D52}"/>
                </a:ext>
              </a:extLst>
            </p:cNvPr>
            <p:cNvCxnSpPr>
              <a:cxnSpLocks/>
            </p:cNvCxnSpPr>
            <p:nvPr/>
          </p:nvCxnSpPr>
          <p:spPr>
            <a:xfrm>
              <a:off x="3119446" y="373490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14842C0-4839-694F-5A11-CFCFCE72A1BE}"/>
                    </a:ext>
                  </a:extLst>
                </p:cNvPr>
                <p:cNvSpPr txBox="1"/>
                <p:nvPr/>
              </p:nvSpPr>
              <p:spPr>
                <a:xfrm>
                  <a:off x="1573190" y="3342869"/>
                  <a:ext cx="356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1" name="TextBox 30">
                  <a:extLst>
                    <a:ext uri="{FF2B5EF4-FFF2-40B4-BE49-F238E27FC236}">
                      <a16:creationId xmlns:a16="http://schemas.microsoft.com/office/drawing/2014/main" id="{C14842C0-4839-694F-5A11-CFCFCE72A1BE}"/>
                    </a:ext>
                  </a:extLst>
                </p:cNvPr>
                <p:cNvSpPr txBox="1">
                  <a:spLocks noRot="1" noChangeAspect="1" noMove="1" noResize="1" noEditPoints="1" noAdjustHandles="1" noChangeArrowheads="1" noChangeShapeType="1" noTextEdit="1"/>
                </p:cNvSpPr>
                <p:nvPr/>
              </p:nvSpPr>
              <p:spPr>
                <a:xfrm>
                  <a:off x="1573190" y="3342869"/>
                  <a:ext cx="356259" cy="369332"/>
                </a:xfrm>
                <a:prstGeom prst="rect">
                  <a:avLst/>
                </a:prstGeom>
                <a:blipFill>
                  <a:blip r:embed="rId12"/>
                  <a:stretch>
                    <a:fillRect r="-22034"/>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EFC10547-5BE4-5FCE-2A46-99B3509179FA}"/>
                </a:ext>
              </a:extLst>
            </p:cNvPr>
            <p:cNvCxnSpPr>
              <a:cxnSpLocks/>
            </p:cNvCxnSpPr>
            <p:nvPr/>
          </p:nvCxnSpPr>
          <p:spPr>
            <a:xfrm flipV="1">
              <a:off x="2971326" y="5880637"/>
              <a:ext cx="0" cy="7315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28431FE3-3EF0-D0B2-1295-22AB023E192C}"/>
                </a:ext>
              </a:extLst>
            </p:cNvPr>
            <p:cNvCxnSpPr>
              <a:cxnSpLocks/>
            </p:cNvCxnSpPr>
            <p:nvPr/>
          </p:nvCxnSpPr>
          <p:spPr>
            <a:xfrm flipH="1">
              <a:off x="2946674" y="6638675"/>
              <a:ext cx="697409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18A68EDB-D284-D9C9-1D60-0568487B7DB2}"/>
                </a:ext>
              </a:extLst>
            </p:cNvPr>
            <p:cNvCxnSpPr>
              <a:cxnSpLocks/>
            </p:cNvCxnSpPr>
            <p:nvPr/>
          </p:nvCxnSpPr>
          <p:spPr>
            <a:xfrm>
              <a:off x="9920766" y="5344264"/>
              <a:ext cx="0" cy="12801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7CCD5F-13C4-7724-3F97-1603B9EFF11B}"/>
                    </a:ext>
                  </a:extLst>
                </p:cNvPr>
                <p:cNvSpPr txBox="1"/>
                <p:nvPr/>
              </p:nvSpPr>
              <p:spPr>
                <a:xfrm>
                  <a:off x="3779977" y="2759344"/>
                  <a:ext cx="356259"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𝜆</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5" name="TextBox 34">
                  <a:extLst>
                    <a:ext uri="{FF2B5EF4-FFF2-40B4-BE49-F238E27FC236}">
                      <a16:creationId xmlns:a16="http://schemas.microsoft.com/office/drawing/2014/main" id="{887CCD5F-13C4-7724-3F97-1603B9EFF11B}"/>
                    </a:ext>
                  </a:extLst>
                </p:cNvPr>
                <p:cNvSpPr txBox="1">
                  <a:spLocks noRot="1" noChangeAspect="1" noMove="1" noResize="1" noEditPoints="1" noAdjustHandles="1" noChangeArrowheads="1" noChangeShapeType="1" noTextEdit="1"/>
                </p:cNvSpPr>
                <p:nvPr/>
              </p:nvSpPr>
              <p:spPr>
                <a:xfrm>
                  <a:off x="3779977" y="2759344"/>
                  <a:ext cx="356259" cy="369332"/>
                </a:xfrm>
                <a:prstGeom prst="rect">
                  <a:avLst/>
                </a:prstGeom>
                <a:blipFill>
                  <a:blip r:embed="rId13"/>
                  <a:stretch>
                    <a:fillRect r="-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31CDD62-344E-23F5-FB6A-631CCD20B6D6}"/>
                    </a:ext>
                  </a:extLst>
                </p:cNvPr>
                <p:cNvSpPr txBox="1"/>
                <p:nvPr/>
              </p:nvSpPr>
              <p:spPr>
                <a:xfrm>
                  <a:off x="6044740" y="5575775"/>
                  <a:ext cx="356259"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𝜖</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6" name="TextBox 35">
                  <a:extLst>
                    <a:ext uri="{FF2B5EF4-FFF2-40B4-BE49-F238E27FC236}">
                      <a16:creationId xmlns:a16="http://schemas.microsoft.com/office/drawing/2014/main" id="{831CDD62-344E-23F5-FB6A-631CCD20B6D6}"/>
                    </a:ext>
                  </a:extLst>
                </p:cNvPr>
                <p:cNvSpPr txBox="1">
                  <a:spLocks noRot="1" noChangeAspect="1" noMove="1" noResize="1" noEditPoints="1" noAdjustHandles="1" noChangeArrowheads="1" noChangeShapeType="1" noTextEdit="1"/>
                </p:cNvSpPr>
                <p:nvPr/>
              </p:nvSpPr>
              <p:spPr>
                <a:xfrm>
                  <a:off x="6044740" y="5575775"/>
                  <a:ext cx="356259" cy="369332"/>
                </a:xfrm>
                <a:prstGeom prst="rect">
                  <a:avLst/>
                </a:prstGeom>
                <a:blipFill>
                  <a:blip r:embed="rId14"/>
                  <a:stretch>
                    <a:fillRect r="-5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72E4196-A895-4E33-D72D-221421B8ECF5}"/>
                    </a:ext>
                  </a:extLst>
                </p:cNvPr>
                <p:cNvSpPr txBox="1"/>
                <p:nvPr/>
              </p:nvSpPr>
              <p:spPr>
                <a:xfrm>
                  <a:off x="3609148" y="5530100"/>
                  <a:ext cx="807522"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7" name="TextBox 36">
                  <a:extLst>
                    <a:ext uri="{FF2B5EF4-FFF2-40B4-BE49-F238E27FC236}">
                      <a16:creationId xmlns:a16="http://schemas.microsoft.com/office/drawing/2014/main" id="{272E4196-A895-4E33-D72D-221421B8ECF5}"/>
                    </a:ext>
                  </a:extLst>
                </p:cNvPr>
                <p:cNvSpPr txBox="1">
                  <a:spLocks noRot="1" noChangeAspect="1" noMove="1" noResize="1" noEditPoints="1" noAdjustHandles="1" noChangeArrowheads="1" noChangeShapeType="1" noTextEdit="1"/>
                </p:cNvSpPr>
                <p:nvPr/>
              </p:nvSpPr>
              <p:spPr>
                <a:xfrm>
                  <a:off x="3609148" y="5530100"/>
                  <a:ext cx="807522"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2387A05-8544-A622-3AEF-25A1E7D1436B}"/>
                    </a:ext>
                  </a:extLst>
                </p:cNvPr>
                <p:cNvSpPr txBox="1"/>
                <p:nvPr/>
              </p:nvSpPr>
              <p:spPr>
                <a:xfrm>
                  <a:off x="6090264" y="2805014"/>
                  <a:ext cx="665016" cy="38151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8" name="TextBox 37">
                  <a:extLst>
                    <a:ext uri="{FF2B5EF4-FFF2-40B4-BE49-F238E27FC236}">
                      <a16:creationId xmlns:a16="http://schemas.microsoft.com/office/drawing/2014/main" id="{F2387A05-8544-A622-3AEF-25A1E7D1436B}"/>
                    </a:ext>
                  </a:extLst>
                </p:cNvPr>
                <p:cNvSpPr txBox="1">
                  <a:spLocks noRot="1" noChangeAspect="1" noMove="1" noResize="1" noEditPoints="1" noAdjustHandles="1" noChangeArrowheads="1" noChangeShapeType="1" noTextEdit="1"/>
                </p:cNvSpPr>
                <p:nvPr/>
              </p:nvSpPr>
              <p:spPr>
                <a:xfrm>
                  <a:off x="6090264" y="2805014"/>
                  <a:ext cx="665016" cy="381515"/>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338051B-9370-CC9F-652E-B9BB1715D4AB}"/>
                    </a:ext>
                  </a:extLst>
                </p:cNvPr>
                <p:cNvSpPr txBox="1"/>
                <p:nvPr/>
              </p:nvSpPr>
              <p:spPr>
                <a:xfrm>
                  <a:off x="1831398" y="4506568"/>
                  <a:ext cx="5165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9" name="TextBox 38">
                  <a:extLst>
                    <a:ext uri="{FF2B5EF4-FFF2-40B4-BE49-F238E27FC236}">
                      <a16:creationId xmlns:a16="http://schemas.microsoft.com/office/drawing/2014/main" id="{F338051B-9370-CC9F-652E-B9BB1715D4AB}"/>
                    </a:ext>
                  </a:extLst>
                </p:cNvPr>
                <p:cNvSpPr txBox="1">
                  <a:spLocks noRot="1" noChangeAspect="1" noMove="1" noResize="1" noEditPoints="1" noAdjustHandles="1" noChangeArrowheads="1" noChangeShapeType="1" noTextEdit="1"/>
                </p:cNvSpPr>
                <p:nvPr/>
              </p:nvSpPr>
              <p:spPr>
                <a:xfrm>
                  <a:off x="1831398" y="4506568"/>
                  <a:ext cx="516579" cy="369332"/>
                </a:xfrm>
                <a:prstGeom prst="rect">
                  <a:avLst/>
                </a:prstGeom>
                <a:blipFill>
                  <a:blip r:embed="rId17"/>
                  <a:stretch>
                    <a:fillRect r="-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BE907F-4462-BA7B-4ACE-65C44907B313}"/>
                    </a:ext>
                  </a:extLst>
                </p:cNvPr>
                <p:cNvSpPr txBox="1"/>
                <p:nvPr/>
              </p:nvSpPr>
              <p:spPr>
                <a:xfrm>
                  <a:off x="718675" y="4397599"/>
                  <a:ext cx="6274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𝜎</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0" name="TextBox 39">
                  <a:extLst>
                    <a:ext uri="{FF2B5EF4-FFF2-40B4-BE49-F238E27FC236}">
                      <a16:creationId xmlns:a16="http://schemas.microsoft.com/office/drawing/2014/main" id="{F5BE907F-4462-BA7B-4ACE-65C44907B313}"/>
                    </a:ext>
                  </a:extLst>
                </p:cNvPr>
                <p:cNvSpPr txBox="1">
                  <a:spLocks noRot="1" noChangeAspect="1" noMove="1" noResize="1" noEditPoints="1" noAdjustHandles="1" noChangeArrowheads="1" noChangeShapeType="1" noTextEdit="1"/>
                </p:cNvSpPr>
                <p:nvPr/>
              </p:nvSpPr>
              <p:spPr>
                <a:xfrm>
                  <a:off x="718675" y="4397599"/>
                  <a:ext cx="627414"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935B5FF-EBFD-33D8-DEDE-73D2DA011DC6}"/>
                    </a:ext>
                  </a:extLst>
                </p:cNvPr>
                <p:cNvSpPr txBox="1"/>
                <p:nvPr/>
              </p:nvSpPr>
              <p:spPr>
                <a:xfrm>
                  <a:off x="1398141" y="2790028"/>
                  <a:ext cx="6274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𝜎</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1" name="TextBox 40">
                  <a:extLst>
                    <a:ext uri="{FF2B5EF4-FFF2-40B4-BE49-F238E27FC236}">
                      <a16:creationId xmlns:a16="http://schemas.microsoft.com/office/drawing/2014/main" id="{3935B5FF-EBFD-33D8-DEDE-73D2DA011DC6}"/>
                    </a:ext>
                  </a:extLst>
                </p:cNvPr>
                <p:cNvSpPr txBox="1">
                  <a:spLocks noRot="1" noChangeAspect="1" noMove="1" noResize="1" noEditPoints="1" noAdjustHandles="1" noChangeArrowheads="1" noChangeShapeType="1" noTextEdit="1"/>
                </p:cNvSpPr>
                <p:nvPr/>
              </p:nvSpPr>
              <p:spPr>
                <a:xfrm>
                  <a:off x="1398141" y="2790028"/>
                  <a:ext cx="627414"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DAC934D-095F-BD51-FF20-B0049D57858B}"/>
                    </a:ext>
                  </a:extLst>
                </p:cNvPr>
                <p:cNvSpPr txBox="1"/>
                <p:nvPr/>
              </p:nvSpPr>
              <p:spPr>
                <a:xfrm>
                  <a:off x="6117068" y="6256742"/>
                  <a:ext cx="627414" cy="369332"/>
                </a:xfrm>
                <a:prstGeom prst="rect">
                  <a:avLst/>
                </a:prstGeom>
                <a:noFill/>
              </p:spPr>
              <p:txBody>
                <a:bodyPr wrap="square" rtlCol="0">
                  <a:spAutoFit/>
                </a:bodyPr>
                <a:lstStyle/>
                <a:p>
                  <a:pPr lvl="0"/>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rPr>
                          <m:t>𝜅</m:t>
                        </m:r>
                        <m:r>
                          <a:rPr lang="en-US" i="1">
                            <a:solidFill>
                              <a:prstClr val="black"/>
                            </a:solidFill>
                            <a:latin typeface="Cambria Math" panose="02040503050406030204" pitchFamily="18" charset="0"/>
                          </a:rPr>
                          <m:t>𝑅</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2" name="TextBox 41">
                  <a:extLst>
                    <a:ext uri="{FF2B5EF4-FFF2-40B4-BE49-F238E27FC236}">
                      <a16:creationId xmlns:a16="http://schemas.microsoft.com/office/drawing/2014/main" id="{3DAC934D-095F-BD51-FF20-B0049D57858B}"/>
                    </a:ext>
                  </a:extLst>
                </p:cNvPr>
                <p:cNvSpPr txBox="1">
                  <a:spLocks noRot="1" noChangeAspect="1" noMove="1" noResize="1" noEditPoints="1" noAdjustHandles="1" noChangeArrowheads="1" noChangeShapeType="1" noTextEdit="1"/>
                </p:cNvSpPr>
                <p:nvPr/>
              </p:nvSpPr>
              <p:spPr>
                <a:xfrm>
                  <a:off x="6117068" y="6256742"/>
                  <a:ext cx="627414" cy="369332"/>
                </a:xfrm>
                <a:prstGeom prst="rect">
                  <a:avLst/>
                </a:prstGeom>
                <a:blipFill>
                  <a:blip r:embed="rId20"/>
                  <a:stretch>
                    <a:fillRect/>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ED239E5E-1BD1-DB58-DAAB-4F592E4BD441}"/>
                </a:ext>
              </a:extLst>
            </p:cNvPr>
            <p:cNvCxnSpPr>
              <a:cxnSpLocks/>
            </p:cNvCxnSpPr>
            <p:nvPr/>
          </p:nvCxnSpPr>
          <p:spPr>
            <a:xfrm flipH="1">
              <a:off x="3297698" y="2417497"/>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D9633290-8FB3-F8EB-6035-0959240B0371}"/>
                </a:ext>
              </a:extLst>
            </p:cNvPr>
            <p:cNvCxnSpPr>
              <a:cxnSpLocks/>
            </p:cNvCxnSpPr>
            <p:nvPr/>
          </p:nvCxnSpPr>
          <p:spPr>
            <a:xfrm flipH="1">
              <a:off x="3587103" y="2417497"/>
              <a:ext cx="758952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C95324CF-F6E3-9465-FB66-1D72EE862EB2}"/>
                </a:ext>
              </a:extLst>
            </p:cNvPr>
            <p:cNvCxnSpPr>
              <a:cxnSpLocks/>
            </p:cNvCxnSpPr>
            <p:nvPr/>
          </p:nvCxnSpPr>
          <p:spPr>
            <a:xfrm>
              <a:off x="10293042" y="4841520"/>
              <a:ext cx="88358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AE34435-DCEC-3921-6380-F0B4A9E57C7F}"/>
                    </a:ext>
                  </a:extLst>
                </p:cNvPr>
                <p:cNvSpPr txBox="1"/>
                <p:nvPr/>
              </p:nvSpPr>
              <p:spPr>
                <a:xfrm>
                  <a:off x="9498478" y="2009700"/>
                  <a:ext cx="627414" cy="369332"/>
                </a:xfrm>
                <a:prstGeom prst="rect">
                  <a:avLst/>
                </a:prstGeom>
                <a:noFill/>
              </p:spPr>
              <p:txBody>
                <a:bodyPr wrap="square" rtlCol="0">
                  <a:spAutoFit/>
                </a:bodyPr>
                <a:lstStyle/>
                <a:p>
                  <a:pPr lvl="0"/>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rPr>
                          <m:t>𝜅</m:t>
                        </m:r>
                        <m:r>
                          <a:rPr lang="en-US" i="1">
                            <a:solidFill>
                              <a:prstClr val="black"/>
                            </a:solidFill>
                            <a:latin typeface="Cambria Math" panose="02040503050406030204" pitchFamily="18" charset="0"/>
                          </a:rPr>
                          <m:t>𝑅</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6" name="TextBox 45">
                  <a:extLst>
                    <a:ext uri="{FF2B5EF4-FFF2-40B4-BE49-F238E27FC236}">
                      <a16:creationId xmlns:a16="http://schemas.microsoft.com/office/drawing/2014/main" id="{FAE34435-DCEC-3921-6380-F0B4A9E57C7F}"/>
                    </a:ext>
                  </a:extLst>
                </p:cNvPr>
                <p:cNvSpPr txBox="1">
                  <a:spLocks noRot="1" noChangeAspect="1" noMove="1" noResize="1" noEditPoints="1" noAdjustHandles="1" noChangeArrowheads="1" noChangeShapeType="1" noTextEdit="1"/>
                </p:cNvSpPr>
                <p:nvPr/>
              </p:nvSpPr>
              <p:spPr>
                <a:xfrm>
                  <a:off x="9498478" y="2009700"/>
                  <a:ext cx="62741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8CBD675-9C85-546B-D51A-BB91CA5F7AD7}"/>
                    </a:ext>
                  </a:extLst>
                </p:cNvPr>
                <p:cNvSpPr txBox="1"/>
                <p:nvPr/>
              </p:nvSpPr>
              <p:spPr>
                <a:xfrm>
                  <a:off x="3172876" y="1768209"/>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7" name="TextBox 46">
                  <a:extLst>
                    <a:ext uri="{FF2B5EF4-FFF2-40B4-BE49-F238E27FC236}">
                      <a16:creationId xmlns:a16="http://schemas.microsoft.com/office/drawing/2014/main" id="{08CBD675-9C85-546B-D51A-BB91CA5F7AD7}"/>
                    </a:ext>
                  </a:extLst>
                </p:cNvPr>
                <p:cNvSpPr txBox="1">
                  <a:spLocks noRot="1" noChangeAspect="1" noMove="1" noResize="1" noEditPoints="1" noAdjustHandles="1" noChangeArrowheads="1" noChangeShapeType="1" noTextEdit="1"/>
                </p:cNvSpPr>
                <p:nvPr/>
              </p:nvSpPr>
              <p:spPr>
                <a:xfrm>
                  <a:off x="3172876" y="1768209"/>
                  <a:ext cx="692938" cy="369332"/>
                </a:xfrm>
                <a:prstGeom prst="rect">
                  <a:avLst/>
                </a:prstGeom>
                <a:blipFill>
                  <a:blip r:embed="rId2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379165B-CC00-7305-B620-D4BC2E559F07}"/>
                    </a:ext>
                  </a:extLst>
                </p:cNvPr>
                <p:cNvSpPr txBox="1"/>
                <p:nvPr/>
              </p:nvSpPr>
              <p:spPr>
                <a:xfrm>
                  <a:off x="2035165" y="1952875"/>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8" name="TextBox 47">
                  <a:extLst>
                    <a:ext uri="{FF2B5EF4-FFF2-40B4-BE49-F238E27FC236}">
                      <a16:creationId xmlns:a16="http://schemas.microsoft.com/office/drawing/2014/main" id="{2379165B-CC00-7305-B620-D4BC2E559F07}"/>
                    </a:ext>
                  </a:extLst>
                </p:cNvPr>
                <p:cNvSpPr txBox="1">
                  <a:spLocks noRot="1" noChangeAspect="1" noMove="1" noResize="1" noEditPoints="1" noAdjustHandles="1" noChangeArrowheads="1" noChangeShapeType="1" noTextEdit="1"/>
                </p:cNvSpPr>
                <p:nvPr/>
              </p:nvSpPr>
              <p:spPr>
                <a:xfrm>
                  <a:off x="2035165" y="1952875"/>
                  <a:ext cx="692938" cy="369332"/>
                </a:xfrm>
                <a:prstGeom prst="rect">
                  <a:avLst/>
                </a:prstGeom>
                <a:blipFill>
                  <a:blip r:embed="rId2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0B892C9-0132-ABB1-6EFC-3410D047E09D}"/>
                    </a:ext>
                  </a:extLst>
                </p:cNvPr>
                <p:cNvSpPr txBox="1"/>
                <p:nvPr/>
              </p:nvSpPr>
              <p:spPr>
                <a:xfrm>
                  <a:off x="5367177" y="1768209"/>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9" name="TextBox 48">
                  <a:extLst>
                    <a:ext uri="{FF2B5EF4-FFF2-40B4-BE49-F238E27FC236}">
                      <a16:creationId xmlns:a16="http://schemas.microsoft.com/office/drawing/2014/main" id="{20B892C9-0132-ABB1-6EFC-3410D047E09D}"/>
                    </a:ext>
                  </a:extLst>
                </p:cNvPr>
                <p:cNvSpPr txBox="1">
                  <a:spLocks noRot="1" noChangeAspect="1" noMove="1" noResize="1" noEditPoints="1" noAdjustHandles="1" noChangeArrowheads="1" noChangeShapeType="1" noTextEdit="1"/>
                </p:cNvSpPr>
                <p:nvPr/>
              </p:nvSpPr>
              <p:spPr>
                <a:xfrm>
                  <a:off x="5367177" y="1768209"/>
                  <a:ext cx="692938" cy="369332"/>
                </a:xfrm>
                <a:prstGeom prst="rect">
                  <a:avLst/>
                </a:prstGeom>
                <a:blipFill>
                  <a:blip r:embed="rId2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06CEB04-B369-FCD5-53E8-592DF8C76EE2}"/>
                    </a:ext>
                  </a:extLst>
                </p:cNvPr>
                <p:cNvSpPr txBox="1"/>
                <p:nvPr/>
              </p:nvSpPr>
              <p:spPr>
                <a:xfrm>
                  <a:off x="4131047" y="1802044"/>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0" name="TextBox 49">
                  <a:extLst>
                    <a:ext uri="{FF2B5EF4-FFF2-40B4-BE49-F238E27FC236}">
                      <a16:creationId xmlns:a16="http://schemas.microsoft.com/office/drawing/2014/main" id="{306CEB04-B369-FCD5-53E8-592DF8C76EE2}"/>
                    </a:ext>
                  </a:extLst>
                </p:cNvPr>
                <p:cNvSpPr txBox="1">
                  <a:spLocks noRot="1" noChangeAspect="1" noMove="1" noResize="1" noEditPoints="1" noAdjustHandles="1" noChangeArrowheads="1" noChangeShapeType="1" noTextEdit="1"/>
                </p:cNvSpPr>
                <p:nvPr/>
              </p:nvSpPr>
              <p:spPr>
                <a:xfrm>
                  <a:off x="4131047" y="1802044"/>
                  <a:ext cx="692938" cy="369332"/>
                </a:xfrm>
                <a:prstGeom prst="rect">
                  <a:avLst/>
                </a:prstGeom>
                <a:blipFill>
                  <a:blip r:embed="rId2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3B3C980-80F0-4F5D-EA47-C4CA7CEBEF60}"/>
                    </a:ext>
                  </a:extLst>
                </p:cNvPr>
                <p:cNvSpPr txBox="1"/>
                <p:nvPr/>
              </p:nvSpPr>
              <p:spPr>
                <a:xfrm>
                  <a:off x="7646458" y="1901630"/>
                  <a:ext cx="632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1" name="TextBox 50">
                  <a:extLst>
                    <a:ext uri="{FF2B5EF4-FFF2-40B4-BE49-F238E27FC236}">
                      <a16:creationId xmlns:a16="http://schemas.microsoft.com/office/drawing/2014/main" id="{33B3C980-80F0-4F5D-EA47-C4CA7CEBEF60}"/>
                    </a:ext>
                  </a:extLst>
                </p:cNvPr>
                <p:cNvSpPr txBox="1">
                  <a:spLocks noRot="1" noChangeAspect="1" noMove="1" noResize="1" noEditPoints="1" noAdjustHandles="1" noChangeArrowheads="1" noChangeShapeType="1" noTextEdit="1"/>
                </p:cNvSpPr>
                <p:nvPr/>
              </p:nvSpPr>
              <p:spPr>
                <a:xfrm>
                  <a:off x="7646458" y="1901630"/>
                  <a:ext cx="632043" cy="369332"/>
                </a:xfrm>
                <a:prstGeom prst="rect">
                  <a:avLst/>
                </a:prstGeom>
                <a:blipFill>
                  <a:blip r:embed="rId26"/>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A2C77E6-575F-4125-F0A3-CAA0883C8F1E}"/>
                    </a:ext>
                  </a:extLst>
                </p:cNvPr>
                <p:cNvSpPr txBox="1"/>
                <p:nvPr/>
              </p:nvSpPr>
              <p:spPr>
                <a:xfrm>
                  <a:off x="6636722" y="1790276"/>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2" name="TextBox 51">
                  <a:extLst>
                    <a:ext uri="{FF2B5EF4-FFF2-40B4-BE49-F238E27FC236}">
                      <a16:creationId xmlns:a16="http://schemas.microsoft.com/office/drawing/2014/main" id="{3A2C77E6-575F-4125-F0A3-CAA0883C8F1E}"/>
                    </a:ext>
                  </a:extLst>
                </p:cNvPr>
                <p:cNvSpPr txBox="1">
                  <a:spLocks noRot="1" noChangeAspect="1" noMove="1" noResize="1" noEditPoints="1" noAdjustHandles="1" noChangeArrowheads="1" noChangeShapeType="1" noTextEdit="1"/>
                </p:cNvSpPr>
                <p:nvPr/>
              </p:nvSpPr>
              <p:spPr>
                <a:xfrm>
                  <a:off x="6636722" y="1790276"/>
                  <a:ext cx="692938" cy="369332"/>
                </a:xfrm>
                <a:prstGeom prst="rect">
                  <a:avLst/>
                </a:prstGeom>
                <a:blipFill>
                  <a:blip r:embed="rId2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070A489-BE8E-EA26-7B33-3CE930902DA4}"/>
                    </a:ext>
                  </a:extLst>
                </p:cNvPr>
                <p:cNvSpPr txBox="1"/>
                <p:nvPr/>
              </p:nvSpPr>
              <p:spPr>
                <a:xfrm>
                  <a:off x="8495692" y="5383821"/>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𝛾</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3" name="TextBox 52">
                  <a:extLst>
                    <a:ext uri="{FF2B5EF4-FFF2-40B4-BE49-F238E27FC236}">
                      <a16:creationId xmlns:a16="http://schemas.microsoft.com/office/drawing/2014/main" id="{7070A489-BE8E-EA26-7B33-3CE930902DA4}"/>
                    </a:ext>
                  </a:extLst>
                </p:cNvPr>
                <p:cNvSpPr txBox="1">
                  <a:spLocks noRot="1" noChangeAspect="1" noMove="1" noResize="1" noEditPoints="1" noAdjustHandles="1" noChangeArrowheads="1" noChangeShapeType="1" noTextEdit="1"/>
                </p:cNvSpPr>
                <p:nvPr/>
              </p:nvSpPr>
              <p:spPr>
                <a:xfrm>
                  <a:off x="8495692" y="5383821"/>
                  <a:ext cx="692938" cy="369332"/>
                </a:xfrm>
                <a:prstGeom prst="rect">
                  <a:avLst/>
                </a:prstGeom>
                <a:blipFill>
                  <a:blip r:embed="rId28"/>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41B79D-732A-C228-3FD6-3695CF671920}"/>
                    </a:ext>
                  </a:extLst>
                </p:cNvPr>
                <p:cNvSpPr txBox="1"/>
                <p:nvPr/>
              </p:nvSpPr>
              <p:spPr>
                <a:xfrm>
                  <a:off x="8569784" y="3792892"/>
                  <a:ext cx="4179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𝛾</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54" name="TextBox 53">
                  <a:extLst>
                    <a:ext uri="{FF2B5EF4-FFF2-40B4-BE49-F238E27FC236}">
                      <a16:creationId xmlns:a16="http://schemas.microsoft.com/office/drawing/2014/main" id="{9541B79D-732A-C228-3FD6-3695CF671920}"/>
                    </a:ext>
                  </a:extLst>
                </p:cNvPr>
                <p:cNvSpPr txBox="1">
                  <a:spLocks noRot="1" noChangeAspect="1" noMove="1" noResize="1" noEditPoints="1" noAdjustHandles="1" noChangeArrowheads="1" noChangeShapeType="1" noTextEdit="1"/>
                </p:cNvSpPr>
                <p:nvPr/>
              </p:nvSpPr>
              <p:spPr>
                <a:xfrm>
                  <a:off x="8569784" y="3792892"/>
                  <a:ext cx="417931" cy="369332"/>
                </a:xfrm>
                <a:prstGeom prst="rect">
                  <a:avLst/>
                </a:prstGeom>
                <a:blipFill>
                  <a:blip r:embed="rId29"/>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5E4877E-2EFC-5C9E-4D19-C6BDC00EC26C}"/>
                    </a:ext>
                  </a:extLst>
                </p:cNvPr>
                <p:cNvSpPr txBox="1"/>
                <p:nvPr/>
              </p:nvSpPr>
              <p:spPr>
                <a:xfrm>
                  <a:off x="8357586" y="4812124"/>
                  <a:ext cx="3628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55" name="TextBox 54">
                  <a:extLst>
                    <a:ext uri="{FF2B5EF4-FFF2-40B4-BE49-F238E27FC236}">
                      <a16:creationId xmlns:a16="http://schemas.microsoft.com/office/drawing/2014/main" id="{95E4877E-2EFC-5C9E-4D19-C6BDC00EC26C}"/>
                    </a:ext>
                  </a:extLst>
                </p:cNvPr>
                <p:cNvSpPr txBox="1">
                  <a:spLocks noRot="1" noChangeAspect="1" noMove="1" noResize="1" noEditPoints="1" noAdjustHandles="1" noChangeArrowheads="1" noChangeShapeType="1" noTextEdit="1"/>
                </p:cNvSpPr>
                <p:nvPr/>
              </p:nvSpPr>
              <p:spPr>
                <a:xfrm>
                  <a:off x="8357586" y="4812124"/>
                  <a:ext cx="362847" cy="369332"/>
                </a:xfrm>
                <a:prstGeom prst="rect">
                  <a:avLst/>
                </a:prstGeom>
                <a:blipFill>
                  <a:blip r:embed="rId30"/>
                  <a:stretch>
                    <a:fillRect r="-3666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B44019-15C2-A79F-7849-838FE8B103D2}"/>
                    </a:ext>
                  </a:extLst>
                </p:cNvPr>
                <p:cNvSpPr txBox="1"/>
                <p:nvPr/>
              </p:nvSpPr>
              <p:spPr>
                <a:xfrm>
                  <a:off x="8660737" y="3080152"/>
                  <a:ext cx="4939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56" name="TextBox 55">
                  <a:extLst>
                    <a:ext uri="{FF2B5EF4-FFF2-40B4-BE49-F238E27FC236}">
                      <a16:creationId xmlns:a16="http://schemas.microsoft.com/office/drawing/2014/main" id="{38B44019-15C2-A79F-7849-838FE8B103D2}"/>
                    </a:ext>
                  </a:extLst>
                </p:cNvPr>
                <p:cNvSpPr txBox="1">
                  <a:spLocks noRot="1" noChangeAspect="1" noMove="1" noResize="1" noEditPoints="1" noAdjustHandles="1" noChangeArrowheads="1" noChangeShapeType="1" noTextEdit="1"/>
                </p:cNvSpPr>
                <p:nvPr/>
              </p:nvSpPr>
              <p:spPr>
                <a:xfrm>
                  <a:off x="8660737" y="3080152"/>
                  <a:ext cx="493950" cy="369332"/>
                </a:xfrm>
                <a:prstGeom prst="rect">
                  <a:avLst/>
                </a:prstGeom>
                <a:blipFill>
                  <a:blip r:embed="rId31"/>
                  <a:stretch>
                    <a:fillRect b="-9836"/>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F66C59B1-A725-D7FA-24C4-7C0D046AFA4D}"/>
                </a:ext>
              </a:extLst>
            </p:cNvPr>
            <p:cNvCxnSpPr>
              <a:cxnSpLocks/>
            </p:cNvCxnSpPr>
            <p:nvPr/>
          </p:nvCxnSpPr>
          <p:spPr>
            <a:xfrm flipV="1">
              <a:off x="11189581" y="2464080"/>
              <a:ext cx="0" cy="23774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2A23E5AC-5BA4-F3D3-B9BD-709BF51B9EBD}"/>
                    </a:ext>
                  </a:extLst>
                </p:cNvPr>
                <p:cNvSpPr/>
                <p:nvPr/>
              </p:nvSpPr>
              <p:spPr>
                <a:xfrm>
                  <a:off x="247620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58" name="Rectangle 57">
                  <a:extLst>
                    <a:ext uri="{FF2B5EF4-FFF2-40B4-BE49-F238E27FC236}">
                      <a16:creationId xmlns:a16="http://schemas.microsoft.com/office/drawing/2014/main" id="{2A23E5AC-5BA4-F3D3-B9BD-709BF51B9EBD}"/>
                    </a:ext>
                  </a:extLst>
                </p:cNvPr>
                <p:cNvSpPr>
                  <a:spLocks noRot="1" noChangeAspect="1" noMove="1" noResize="1" noEditPoints="1" noAdjustHandles="1" noChangeArrowheads="1" noChangeShapeType="1" noTextEdit="1"/>
                </p:cNvSpPr>
                <p:nvPr/>
              </p:nvSpPr>
              <p:spPr>
                <a:xfrm>
                  <a:off x="2476203" y="795776"/>
                  <a:ext cx="807522" cy="59673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321D446-1EE4-C633-AEBF-77590B4D97D3}"/>
                    </a:ext>
                  </a:extLst>
                </p:cNvPr>
                <p:cNvSpPr/>
                <p:nvPr/>
              </p:nvSpPr>
              <p:spPr>
                <a:xfrm>
                  <a:off x="4720640"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9" name="Rectangle 58">
                  <a:extLst>
                    <a:ext uri="{FF2B5EF4-FFF2-40B4-BE49-F238E27FC236}">
                      <a16:creationId xmlns:a16="http://schemas.microsoft.com/office/drawing/2014/main" id="{B321D446-1EE4-C633-AEBF-77590B4D97D3}"/>
                    </a:ext>
                  </a:extLst>
                </p:cNvPr>
                <p:cNvSpPr>
                  <a:spLocks noRot="1" noChangeAspect="1" noMove="1" noResize="1" noEditPoints="1" noAdjustHandles="1" noChangeArrowheads="1" noChangeShapeType="1" noTextEdit="1"/>
                </p:cNvSpPr>
                <p:nvPr/>
              </p:nvSpPr>
              <p:spPr>
                <a:xfrm>
                  <a:off x="4720640" y="795776"/>
                  <a:ext cx="807522" cy="59673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B2D373B3-0E47-76E4-0251-31A881145EAA}"/>
                    </a:ext>
                  </a:extLst>
                </p:cNvPr>
                <p:cNvSpPr/>
                <p:nvPr/>
              </p:nvSpPr>
              <p:spPr>
                <a:xfrm>
                  <a:off x="717883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60" name="Rectangle 59">
                  <a:extLst>
                    <a:ext uri="{FF2B5EF4-FFF2-40B4-BE49-F238E27FC236}">
                      <a16:creationId xmlns:a16="http://schemas.microsoft.com/office/drawing/2014/main" id="{B2D373B3-0E47-76E4-0251-31A881145EAA}"/>
                    </a:ext>
                  </a:extLst>
                </p:cNvPr>
                <p:cNvSpPr>
                  <a:spLocks noRot="1" noChangeAspect="1" noMove="1" noResize="1" noEditPoints="1" noAdjustHandles="1" noChangeArrowheads="1" noChangeShapeType="1" noTextEdit="1"/>
                </p:cNvSpPr>
                <p:nvPr/>
              </p:nvSpPr>
              <p:spPr>
                <a:xfrm>
                  <a:off x="7178833" y="795776"/>
                  <a:ext cx="807522" cy="596735"/>
                </a:xfrm>
                <a:prstGeom prst="rect">
                  <a:avLst/>
                </a:prstGeom>
                <a:blipFill>
                  <a:blip r:embed="rId34"/>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DBB87F0-E413-7E3A-6FC2-DF24F428ADFB}"/>
                </a:ext>
              </a:extLst>
            </p:cNvPr>
            <p:cNvCxnSpPr>
              <a:cxnSpLocks/>
            </p:cNvCxnSpPr>
            <p:nvPr/>
          </p:nvCxnSpPr>
          <p:spPr>
            <a:xfrm>
              <a:off x="5318363" y="161922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4084C412-33A3-EF6F-06A4-6868A19F5EAC}"/>
                </a:ext>
              </a:extLst>
            </p:cNvPr>
            <p:cNvCxnSpPr>
              <a:cxnSpLocks/>
            </p:cNvCxnSpPr>
            <p:nvPr/>
          </p:nvCxnSpPr>
          <p:spPr>
            <a:xfrm>
              <a:off x="774092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3" name="Straight Arrow Connector 62">
              <a:extLst>
                <a:ext uri="{FF2B5EF4-FFF2-40B4-BE49-F238E27FC236}">
                  <a16:creationId xmlns:a16="http://schemas.microsoft.com/office/drawing/2014/main" id="{691D45BD-1A80-4777-E7A1-42872A134843}"/>
                </a:ext>
              </a:extLst>
            </p:cNvPr>
            <p:cNvCxnSpPr>
              <a:cxnSpLocks/>
            </p:cNvCxnSpPr>
            <p:nvPr/>
          </p:nvCxnSpPr>
          <p:spPr>
            <a:xfrm flipV="1">
              <a:off x="268995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Arrow Connector 63">
              <a:extLst>
                <a:ext uri="{FF2B5EF4-FFF2-40B4-BE49-F238E27FC236}">
                  <a16:creationId xmlns:a16="http://schemas.microsoft.com/office/drawing/2014/main" id="{DAF00B47-6C6A-320F-3DC4-EE69FA59B299}"/>
                </a:ext>
              </a:extLst>
            </p:cNvPr>
            <p:cNvCxnSpPr>
              <a:cxnSpLocks/>
            </p:cNvCxnSpPr>
            <p:nvPr/>
          </p:nvCxnSpPr>
          <p:spPr>
            <a:xfrm flipV="1">
              <a:off x="489876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96B0D5DD-28AE-0EE1-B60E-772869224BAC}"/>
                </a:ext>
              </a:extLst>
            </p:cNvPr>
            <p:cNvCxnSpPr>
              <a:cxnSpLocks/>
            </p:cNvCxnSpPr>
            <p:nvPr/>
          </p:nvCxnSpPr>
          <p:spPr>
            <a:xfrm flipV="1">
              <a:off x="7368836"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087726CA-D6CD-E366-658E-E23F0E2FE6F5}"/>
                </a:ext>
              </a:extLst>
            </p:cNvPr>
            <p:cNvCxnSpPr>
              <a:cxnSpLocks/>
            </p:cNvCxnSpPr>
            <p:nvPr/>
          </p:nvCxnSpPr>
          <p:spPr>
            <a:xfrm>
              <a:off x="5773586" y="109659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7" name="Straight Arrow Connector 66">
              <a:extLst>
                <a:ext uri="{FF2B5EF4-FFF2-40B4-BE49-F238E27FC236}">
                  <a16:creationId xmlns:a16="http://schemas.microsoft.com/office/drawing/2014/main" id="{A9110957-9B18-C6F3-AFD3-E69901B6C6FB}"/>
                </a:ext>
              </a:extLst>
            </p:cNvPr>
            <p:cNvCxnSpPr>
              <a:cxnSpLocks/>
            </p:cNvCxnSpPr>
            <p:nvPr/>
          </p:nvCxnSpPr>
          <p:spPr>
            <a:xfrm>
              <a:off x="3418314" y="107949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77B92B7-E9DC-0123-F1BF-1DD25DD58FD4}"/>
                </a:ext>
              </a:extLst>
            </p:cNvPr>
            <p:cNvCxnSpPr>
              <a:cxnSpLocks/>
            </p:cNvCxnSpPr>
            <p:nvPr/>
          </p:nvCxnSpPr>
          <p:spPr>
            <a:xfrm>
              <a:off x="3119446" y="162912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67FD877E-7C51-6CA8-8ACB-2B95B12AB781}"/>
                </a:ext>
              </a:extLst>
            </p:cNvPr>
            <p:cNvCxnSpPr>
              <a:cxnSpLocks/>
            </p:cNvCxnSpPr>
            <p:nvPr/>
          </p:nvCxnSpPr>
          <p:spPr>
            <a:xfrm flipV="1">
              <a:off x="706796" y="956829"/>
              <a:ext cx="1739786" cy="19737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0" name="Straight Arrow Connector 69">
              <a:extLst>
                <a:ext uri="{FF2B5EF4-FFF2-40B4-BE49-F238E27FC236}">
                  <a16:creationId xmlns:a16="http://schemas.microsoft.com/office/drawing/2014/main" id="{18E2899F-51A6-F451-9C93-05969A1A311A}"/>
                </a:ext>
              </a:extLst>
            </p:cNvPr>
            <p:cNvCxnSpPr>
              <a:cxnSpLocks/>
            </p:cNvCxnSpPr>
            <p:nvPr/>
          </p:nvCxnSpPr>
          <p:spPr>
            <a:xfrm flipH="1">
              <a:off x="1000717" y="1305725"/>
              <a:ext cx="1395321" cy="16248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1D2A6AA-7121-E9BC-0F47-865E1BE9A077}"/>
                    </a:ext>
                  </a:extLst>
                </p:cNvPr>
                <p:cNvSpPr txBox="1"/>
                <p:nvPr/>
              </p:nvSpPr>
              <p:spPr>
                <a:xfrm>
                  <a:off x="958141" y="1673900"/>
                  <a:ext cx="6274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𝜎</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1" name="TextBox 70">
                  <a:extLst>
                    <a:ext uri="{FF2B5EF4-FFF2-40B4-BE49-F238E27FC236}">
                      <a16:creationId xmlns:a16="http://schemas.microsoft.com/office/drawing/2014/main" id="{41D2A6AA-7121-E9BC-0F47-865E1BE9A077}"/>
                    </a:ext>
                  </a:extLst>
                </p:cNvPr>
                <p:cNvSpPr txBox="1">
                  <a:spLocks noRot="1" noChangeAspect="1" noMove="1" noResize="1" noEditPoints="1" noAdjustHandles="1" noChangeArrowheads="1" noChangeShapeType="1" noTextEdit="1"/>
                </p:cNvSpPr>
                <p:nvPr/>
              </p:nvSpPr>
              <p:spPr>
                <a:xfrm>
                  <a:off x="958141" y="1673900"/>
                  <a:ext cx="627414" cy="369332"/>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3825147-7F68-1DF5-13FE-D87E13D57CD6}"/>
                    </a:ext>
                  </a:extLst>
                </p:cNvPr>
                <p:cNvSpPr txBox="1"/>
                <p:nvPr/>
              </p:nvSpPr>
              <p:spPr>
                <a:xfrm>
                  <a:off x="1465373" y="2304031"/>
                  <a:ext cx="3987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72" name="TextBox 71">
                  <a:extLst>
                    <a:ext uri="{FF2B5EF4-FFF2-40B4-BE49-F238E27FC236}">
                      <a16:creationId xmlns:a16="http://schemas.microsoft.com/office/drawing/2014/main" id="{93825147-7F68-1DF5-13FE-D87E13D57CD6}"/>
                    </a:ext>
                  </a:extLst>
                </p:cNvPr>
                <p:cNvSpPr txBox="1">
                  <a:spLocks noRot="1" noChangeAspect="1" noMove="1" noResize="1" noEditPoints="1" noAdjustHandles="1" noChangeArrowheads="1" noChangeShapeType="1" noTextEdit="1"/>
                </p:cNvSpPr>
                <p:nvPr/>
              </p:nvSpPr>
              <p:spPr>
                <a:xfrm>
                  <a:off x="1465373" y="2304031"/>
                  <a:ext cx="398700" cy="369332"/>
                </a:xfrm>
                <a:prstGeom prst="rect">
                  <a:avLst/>
                </a:prstGeom>
                <a:blipFill>
                  <a:blip r:embed="rId36"/>
                  <a:stretch>
                    <a:fillRect r="-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BB5471-CCD6-29AD-DDD0-79518D8F9334}"/>
                    </a:ext>
                  </a:extLst>
                </p:cNvPr>
                <p:cNvSpPr txBox="1"/>
                <p:nvPr/>
              </p:nvSpPr>
              <p:spPr>
                <a:xfrm>
                  <a:off x="3579120" y="659715"/>
                  <a:ext cx="807522"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73" name="TextBox 72">
                  <a:extLst>
                    <a:ext uri="{FF2B5EF4-FFF2-40B4-BE49-F238E27FC236}">
                      <a16:creationId xmlns:a16="http://schemas.microsoft.com/office/drawing/2014/main" id="{1FBB5471-CCD6-29AD-DDD0-79518D8F9334}"/>
                    </a:ext>
                  </a:extLst>
                </p:cNvPr>
                <p:cNvSpPr txBox="1">
                  <a:spLocks noRot="1" noChangeAspect="1" noMove="1" noResize="1" noEditPoints="1" noAdjustHandles="1" noChangeArrowheads="1" noChangeShapeType="1" noTextEdit="1"/>
                </p:cNvSpPr>
                <p:nvPr/>
              </p:nvSpPr>
              <p:spPr>
                <a:xfrm>
                  <a:off x="3579120" y="659715"/>
                  <a:ext cx="807522" cy="369332"/>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6B4F6AD-889F-6784-1E5A-5DDF9B13ECF8}"/>
                    </a:ext>
                  </a:extLst>
                </p:cNvPr>
                <p:cNvSpPr txBox="1"/>
                <p:nvPr/>
              </p:nvSpPr>
              <p:spPr>
                <a:xfrm>
                  <a:off x="6037313" y="683465"/>
                  <a:ext cx="665016" cy="38151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𝜖</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74" name="TextBox 73">
                  <a:extLst>
                    <a:ext uri="{FF2B5EF4-FFF2-40B4-BE49-F238E27FC236}">
                      <a16:creationId xmlns:a16="http://schemas.microsoft.com/office/drawing/2014/main" id="{A6B4F6AD-889F-6784-1E5A-5DDF9B13ECF8}"/>
                    </a:ext>
                  </a:extLst>
                </p:cNvPr>
                <p:cNvSpPr txBox="1">
                  <a:spLocks noRot="1" noChangeAspect="1" noMove="1" noResize="1" noEditPoints="1" noAdjustHandles="1" noChangeArrowheads="1" noChangeShapeType="1" noTextEdit="1"/>
                </p:cNvSpPr>
                <p:nvPr/>
              </p:nvSpPr>
              <p:spPr>
                <a:xfrm>
                  <a:off x="6037313" y="683465"/>
                  <a:ext cx="665016" cy="381515"/>
                </a:xfrm>
                <a:prstGeom prst="rect">
                  <a:avLst/>
                </a:prstGeom>
                <a:blipFill>
                  <a:blip r:embed="rId38"/>
                  <a:stretch>
                    <a:fillRect/>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60368647-010C-2710-D085-CEAE7BF942FA}"/>
                </a:ext>
              </a:extLst>
            </p:cNvPr>
            <p:cNvCxnSpPr>
              <a:cxnSpLocks/>
            </p:cNvCxnSpPr>
            <p:nvPr/>
          </p:nvCxnSpPr>
          <p:spPr>
            <a:xfrm>
              <a:off x="7952283" y="1517173"/>
              <a:ext cx="1493240" cy="3349021"/>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76" name="Straight Arrow Connector 75">
              <a:extLst>
                <a:ext uri="{FF2B5EF4-FFF2-40B4-BE49-F238E27FC236}">
                  <a16:creationId xmlns:a16="http://schemas.microsoft.com/office/drawing/2014/main" id="{011ED00F-1974-7BA0-E50D-28C5C28EDBCA}"/>
                </a:ext>
              </a:extLst>
            </p:cNvPr>
            <p:cNvCxnSpPr>
              <a:cxnSpLocks/>
            </p:cNvCxnSpPr>
            <p:nvPr/>
          </p:nvCxnSpPr>
          <p:spPr>
            <a:xfrm>
              <a:off x="7968115" y="1178339"/>
              <a:ext cx="1688761" cy="23154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BFAEE23-186F-C382-9529-C670317B1475}"/>
                    </a:ext>
                  </a:extLst>
                </p:cNvPr>
                <p:cNvSpPr txBox="1"/>
                <p:nvPr/>
              </p:nvSpPr>
              <p:spPr>
                <a:xfrm>
                  <a:off x="8445026" y="2337353"/>
                  <a:ext cx="3628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𝛾</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77" name="TextBox 76">
                  <a:extLst>
                    <a:ext uri="{FF2B5EF4-FFF2-40B4-BE49-F238E27FC236}">
                      <a16:creationId xmlns:a16="http://schemas.microsoft.com/office/drawing/2014/main" id="{9BFAEE23-186F-C382-9529-C670317B1475}"/>
                    </a:ext>
                  </a:extLst>
                </p:cNvPr>
                <p:cNvSpPr txBox="1">
                  <a:spLocks noRot="1" noChangeAspect="1" noMove="1" noResize="1" noEditPoints="1" noAdjustHandles="1" noChangeArrowheads="1" noChangeShapeType="1" noTextEdit="1"/>
                </p:cNvSpPr>
                <p:nvPr/>
              </p:nvSpPr>
              <p:spPr>
                <a:xfrm>
                  <a:off x="8445026" y="2337353"/>
                  <a:ext cx="362847" cy="369332"/>
                </a:xfrm>
                <a:prstGeom prst="rect">
                  <a:avLst/>
                </a:prstGeom>
                <a:blipFill>
                  <a:blip r:embed="rId39"/>
                  <a:stretch>
                    <a:fillRect r="-25000"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D7660F6-D809-C4D4-40FF-0469C7A2046F}"/>
                    </a:ext>
                  </a:extLst>
                </p:cNvPr>
                <p:cNvSpPr txBox="1"/>
                <p:nvPr/>
              </p:nvSpPr>
              <p:spPr>
                <a:xfrm>
                  <a:off x="8576825" y="1652381"/>
                  <a:ext cx="3628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78" name="TextBox 77">
                  <a:extLst>
                    <a:ext uri="{FF2B5EF4-FFF2-40B4-BE49-F238E27FC236}">
                      <a16:creationId xmlns:a16="http://schemas.microsoft.com/office/drawing/2014/main" id="{0D7660F6-D809-C4D4-40FF-0469C7A2046F}"/>
                    </a:ext>
                  </a:extLst>
                </p:cNvPr>
                <p:cNvSpPr txBox="1">
                  <a:spLocks noRot="1" noChangeAspect="1" noMove="1" noResize="1" noEditPoints="1" noAdjustHandles="1" noChangeArrowheads="1" noChangeShapeType="1" noTextEdit="1"/>
                </p:cNvSpPr>
                <p:nvPr/>
              </p:nvSpPr>
              <p:spPr>
                <a:xfrm>
                  <a:off x="8576825" y="1652381"/>
                  <a:ext cx="362847" cy="369332"/>
                </a:xfrm>
                <a:prstGeom prst="rect">
                  <a:avLst/>
                </a:prstGeom>
                <a:blipFill>
                  <a:blip r:embed="rId40"/>
                  <a:stretch>
                    <a:fillRect r="-28814"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1984104-B4AD-D0CB-8E8E-2CA6DC322D9F}"/>
                    </a:ext>
                  </a:extLst>
                </p:cNvPr>
                <p:cNvSpPr txBox="1"/>
                <p:nvPr/>
              </p:nvSpPr>
              <p:spPr>
                <a:xfrm>
                  <a:off x="2025555" y="4070269"/>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9" name="TextBox 78">
                  <a:extLst>
                    <a:ext uri="{FF2B5EF4-FFF2-40B4-BE49-F238E27FC236}">
                      <a16:creationId xmlns:a16="http://schemas.microsoft.com/office/drawing/2014/main" id="{41984104-B4AD-D0CB-8E8E-2CA6DC322D9F}"/>
                    </a:ext>
                  </a:extLst>
                </p:cNvPr>
                <p:cNvSpPr txBox="1">
                  <a:spLocks noRot="1" noChangeAspect="1" noMove="1" noResize="1" noEditPoints="1" noAdjustHandles="1" noChangeArrowheads="1" noChangeShapeType="1" noTextEdit="1"/>
                </p:cNvSpPr>
                <p:nvPr/>
              </p:nvSpPr>
              <p:spPr>
                <a:xfrm>
                  <a:off x="2025555" y="4070269"/>
                  <a:ext cx="692938" cy="369332"/>
                </a:xfrm>
                <a:prstGeom prst="rect">
                  <a:avLst/>
                </a:prstGeom>
                <a:blipFill>
                  <a:blip r:embed="rId41"/>
                  <a:stretch>
                    <a:fillRect l="-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3FD13D7-9319-E613-2969-340AB544DFBA}"/>
                    </a:ext>
                  </a:extLst>
                </p:cNvPr>
                <p:cNvSpPr txBox="1"/>
                <p:nvPr/>
              </p:nvSpPr>
              <p:spPr>
                <a:xfrm>
                  <a:off x="3109553" y="4175814"/>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0" name="TextBox 79">
                  <a:extLst>
                    <a:ext uri="{FF2B5EF4-FFF2-40B4-BE49-F238E27FC236}">
                      <a16:creationId xmlns:a16="http://schemas.microsoft.com/office/drawing/2014/main" id="{23FD13D7-9319-E613-2969-340AB544DFBA}"/>
                    </a:ext>
                  </a:extLst>
                </p:cNvPr>
                <p:cNvSpPr txBox="1">
                  <a:spLocks noRot="1" noChangeAspect="1" noMove="1" noResize="1" noEditPoints="1" noAdjustHandles="1" noChangeArrowheads="1" noChangeShapeType="1" noTextEdit="1"/>
                </p:cNvSpPr>
                <p:nvPr/>
              </p:nvSpPr>
              <p:spPr>
                <a:xfrm>
                  <a:off x="3109553" y="4175814"/>
                  <a:ext cx="692938" cy="369332"/>
                </a:xfrm>
                <a:prstGeom prst="rect">
                  <a:avLst/>
                </a:prstGeom>
                <a:blipFill>
                  <a:blip r:embed="rId42"/>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EFA6CC6-8DEB-483D-BB13-4C3CBA6B95DF}"/>
                    </a:ext>
                  </a:extLst>
                </p:cNvPr>
                <p:cNvSpPr txBox="1"/>
                <p:nvPr/>
              </p:nvSpPr>
              <p:spPr>
                <a:xfrm>
                  <a:off x="4150706" y="4044730"/>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1" name="TextBox 80">
                  <a:extLst>
                    <a:ext uri="{FF2B5EF4-FFF2-40B4-BE49-F238E27FC236}">
                      <a16:creationId xmlns:a16="http://schemas.microsoft.com/office/drawing/2014/main" id="{4EFA6CC6-8DEB-483D-BB13-4C3CBA6B95DF}"/>
                    </a:ext>
                  </a:extLst>
                </p:cNvPr>
                <p:cNvSpPr txBox="1">
                  <a:spLocks noRot="1" noChangeAspect="1" noMove="1" noResize="1" noEditPoints="1" noAdjustHandles="1" noChangeArrowheads="1" noChangeShapeType="1" noTextEdit="1"/>
                </p:cNvSpPr>
                <p:nvPr/>
              </p:nvSpPr>
              <p:spPr>
                <a:xfrm>
                  <a:off x="4150706" y="4044730"/>
                  <a:ext cx="692938" cy="369332"/>
                </a:xfrm>
                <a:prstGeom prst="rect">
                  <a:avLst/>
                </a:prstGeom>
                <a:blipFill>
                  <a:blip r:embed="rId43"/>
                  <a:stretch>
                    <a:fillRect l="-2632"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32AE523-2959-EF3B-FA3C-EB6F8055275B}"/>
                    </a:ext>
                  </a:extLst>
                </p:cNvPr>
                <p:cNvSpPr txBox="1"/>
                <p:nvPr/>
              </p:nvSpPr>
              <p:spPr>
                <a:xfrm>
                  <a:off x="5345357" y="4062207"/>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2" name="TextBox 81">
                  <a:extLst>
                    <a:ext uri="{FF2B5EF4-FFF2-40B4-BE49-F238E27FC236}">
                      <a16:creationId xmlns:a16="http://schemas.microsoft.com/office/drawing/2014/main" id="{D32AE523-2959-EF3B-FA3C-EB6F8055275B}"/>
                    </a:ext>
                  </a:extLst>
                </p:cNvPr>
                <p:cNvSpPr txBox="1">
                  <a:spLocks noRot="1" noChangeAspect="1" noMove="1" noResize="1" noEditPoints="1" noAdjustHandles="1" noChangeArrowheads="1" noChangeShapeType="1" noTextEdit="1"/>
                </p:cNvSpPr>
                <p:nvPr/>
              </p:nvSpPr>
              <p:spPr>
                <a:xfrm>
                  <a:off x="5345357" y="4062207"/>
                  <a:ext cx="692938" cy="369332"/>
                </a:xfrm>
                <a:prstGeom prst="rect">
                  <a:avLst/>
                </a:prstGeom>
                <a:blipFill>
                  <a:blip r:embed="rId4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4448E3C-8C5F-F2B1-1340-F905B85606BF}"/>
                    </a:ext>
                  </a:extLst>
                </p:cNvPr>
                <p:cNvSpPr txBox="1"/>
                <p:nvPr/>
              </p:nvSpPr>
              <p:spPr>
                <a:xfrm>
                  <a:off x="6614715" y="4094637"/>
                  <a:ext cx="632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3" name="TextBox 82">
                  <a:extLst>
                    <a:ext uri="{FF2B5EF4-FFF2-40B4-BE49-F238E27FC236}">
                      <a16:creationId xmlns:a16="http://schemas.microsoft.com/office/drawing/2014/main" id="{44448E3C-8C5F-F2B1-1340-F905B85606BF}"/>
                    </a:ext>
                  </a:extLst>
                </p:cNvPr>
                <p:cNvSpPr txBox="1">
                  <a:spLocks noRot="1" noChangeAspect="1" noMove="1" noResize="1" noEditPoints="1" noAdjustHandles="1" noChangeArrowheads="1" noChangeShapeType="1" noTextEdit="1"/>
                </p:cNvSpPr>
                <p:nvPr/>
              </p:nvSpPr>
              <p:spPr>
                <a:xfrm>
                  <a:off x="6614715" y="4094637"/>
                  <a:ext cx="632043" cy="369332"/>
                </a:xfrm>
                <a:prstGeom prst="rect">
                  <a:avLst/>
                </a:prstGeom>
                <a:blipFill>
                  <a:blip r:embed="rId45"/>
                  <a:stretch>
                    <a:fillRect l="-1923" r="-962"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C1F6DDF-9157-AE8A-5A98-6F7ACF917ABA}"/>
                    </a:ext>
                  </a:extLst>
                </p:cNvPr>
                <p:cNvSpPr txBox="1"/>
                <p:nvPr/>
              </p:nvSpPr>
              <p:spPr>
                <a:xfrm>
                  <a:off x="7656162" y="4103830"/>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4" name="TextBox 83">
                  <a:extLst>
                    <a:ext uri="{FF2B5EF4-FFF2-40B4-BE49-F238E27FC236}">
                      <a16:creationId xmlns:a16="http://schemas.microsoft.com/office/drawing/2014/main" id="{BC1F6DDF-9157-AE8A-5A98-6F7ACF917ABA}"/>
                    </a:ext>
                  </a:extLst>
                </p:cNvPr>
                <p:cNvSpPr txBox="1">
                  <a:spLocks noRot="1" noChangeAspect="1" noMove="1" noResize="1" noEditPoints="1" noAdjustHandles="1" noChangeArrowheads="1" noChangeShapeType="1" noTextEdit="1"/>
                </p:cNvSpPr>
                <p:nvPr/>
              </p:nvSpPr>
              <p:spPr>
                <a:xfrm>
                  <a:off x="7656162" y="4103830"/>
                  <a:ext cx="692938" cy="369332"/>
                </a:xfrm>
                <a:prstGeom prst="rect">
                  <a:avLst/>
                </a:prstGeom>
                <a:blipFill>
                  <a:blip r:embed="rId46"/>
                  <a:stretch>
                    <a:fillRect b="-11475"/>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FFB8BE80-B90E-A212-E455-9221F0AD28AB}"/>
                </a:ext>
              </a:extLst>
            </p:cNvPr>
            <p:cNvCxnSpPr>
              <a:cxnSpLocks/>
            </p:cNvCxnSpPr>
            <p:nvPr/>
          </p:nvCxnSpPr>
          <p:spPr>
            <a:xfrm flipH="1">
              <a:off x="2872995" y="371025"/>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6" name="Straight Arrow Connector 85">
              <a:extLst>
                <a:ext uri="{FF2B5EF4-FFF2-40B4-BE49-F238E27FC236}">
                  <a16:creationId xmlns:a16="http://schemas.microsoft.com/office/drawing/2014/main" id="{AAD7D52A-A1F1-C583-7514-D2DEA154AD54}"/>
                </a:ext>
              </a:extLst>
            </p:cNvPr>
            <p:cNvCxnSpPr>
              <a:cxnSpLocks/>
            </p:cNvCxnSpPr>
            <p:nvPr/>
          </p:nvCxnSpPr>
          <p:spPr>
            <a:xfrm flipH="1">
              <a:off x="3162400" y="371025"/>
              <a:ext cx="845048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7" name="Straight Arrow Connector 86">
              <a:extLst>
                <a:ext uri="{FF2B5EF4-FFF2-40B4-BE49-F238E27FC236}">
                  <a16:creationId xmlns:a16="http://schemas.microsoft.com/office/drawing/2014/main" id="{51308DE9-514F-98B9-3ABB-EA1C722E75BE}"/>
                </a:ext>
              </a:extLst>
            </p:cNvPr>
            <p:cNvCxnSpPr>
              <a:cxnSpLocks/>
            </p:cNvCxnSpPr>
            <p:nvPr/>
          </p:nvCxnSpPr>
          <p:spPr>
            <a:xfrm>
              <a:off x="10305999" y="5181456"/>
              <a:ext cx="128016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8" name="Straight Arrow Connector 87">
              <a:extLst>
                <a:ext uri="{FF2B5EF4-FFF2-40B4-BE49-F238E27FC236}">
                  <a16:creationId xmlns:a16="http://schemas.microsoft.com/office/drawing/2014/main" id="{AA2283EC-E216-32FE-C7F1-86F1E412C347}"/>
                </a:ext>
              </a:extLst>
            </p:cNvPr>
            <p:cNvCxnSpPr>
              <a:cxnSpLocks/>
            </p:cNvCxnSpPr>
            <p:nvPr/>
          </p:nvCxnSpPr>
          <p:spPr>
            <a:xfrm flipH="1" flipV="1">
              <a:off x="11612880" y="420204"/>
              <a:ext cx="0" cy="4738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C5015549-5608-EE22-C2A4-33A3D19B5218}"/>
                    </a:ext>
                  </a:extLst>
                </p:cNvPr>
                <p:cNvSpPr txBox="1"/>
                <p:nvPr/>
              </p:nvSpPr>
              <p:spPr>
                <a:xfrm>
                  <a:off x="9172203" y="435989"/>
                  <a:ext cx="6274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𝜅</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9" name="TextBox 88">
                  <a:extLst>
                    <a:ext uri="{FF2B5EF4-FFF2-40B4-BE49-F238E27FC236}">
                      <a16:creationId xmlns:a16="http://schemas.microsoft.com/office/drawing/2014/main" id="{C5015549-5608-EE22-C2A4-33A3D19B5218}"/>
                    </a:ext>
                  </a:extLst>
                </p:cNvPr>
                <p:cNvSpPr txBox="1">
                  <a:spLocks noRot="1" noChangeAspect="1" noMove="1" noResize="1" noEditPoints="1" noAdjustHandles="1" noChangeArrowheads="1" noChangeShapeType="1" noTextEdit="1"/>
                </p:cNvSpPr>
                <p:nvPr/>
              </p:nvSpPr>
              <p:spPr>
                <a:xfrm>
                  <a:off x="9172203" y="435989"/>
                  <a:ext cx="627414" cy="369332"/>
                </a:xfrm>
                <a:prstGeom prst="rect">
                  <a:avLst/>
                </a:prstGeom>
                <a:blipFill>
                  <a:blip r:embed="rId47"/>
                  <a:stretch>
                    <a:fillRect/>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BF8B8C98-070F-6261-857A-B19F54817908}"/>
              </a:ext>
            </a:extLst>
          </p:cNvPr>
          <p:cNvSpPr txBox="1"/>
          <p:nvPr/>
        </p:nvSpPr>
        <p:spPr>
          <a:xfrm>
            <a:off x="2472356" y="710159"/>
            <a:ext cx="282450" cy="369332"/>
          </a:xfrm>
          <a:prstGeom prst="rect">
            <a:avLst/>
          </a:prstGeom>
          <a:noFill/>
        </p:spPr>
        <p:txBody>
          <a:bodyPr wrap="none" rtlCol="0">
            <a:spAutoFit/>
          </a:bodyPr>
          <a:lstStyle/>
          <a:p>
            <a:r>
              <a:rPr lang="en-US" dirty="0"/>
              <a:t>c</a:t>
            </a:r>
          </a:p>
        </p:txBody>
      </p:sp>
      <p:sp>
        <p:nvSpPr>
          <p:cNvPr id="90" name="TextBox 89">
            <a:extLst>
              <a:ext uri="{FF2B5EF4-FFF2-40B4-BE49-F238E27FC236}">
                <a16:creationId xmlns:a16="http://schemas.microsoft.com/office/drawing/2014/main" id="{BEE730CD-02AF-2356-2545-7BD55BF44473}"/>
              </a:ext>
            </a:extLst>
          </p:cNvPr>
          <p:cNvSpPr txBox="1"/>
          <p:nvPr/>
        </p:nvSpPr>
        <p:spPr>
          <a:xfrm>
            <a:off x="2458053" y="2910850"/>
            <a:ext cx="295274" cy="369332"/>
          </a:xfrm>
          <a:prstGeom prst="rect">
            <a:avLst/>
          </a:prstGeom>
          <a:noFill/>
        </p:spPr>
        <p:txBody>
          <a:bodyPr wrap="none" rtlCol="0">
            <a:spAutoFit/>
          </a:bodyPr>
          <a:lstStyle/>
          <a:p>
            <a:r>
              <a:rPr lang="en-US" dirty="0"/>
              <a:t>a</a:t>
            </a:r>
          </a:p>
        </p:txBody>
      </p:sp>
      <p:sp>
        <p:nvSpPr>
          <p:cNvPr id="91" name="TextBox 90">
            <a:extLst>
              <a:ext uri="{FF2B5EF4-FFF2-40B4-BE49-F238E27FC236}">
                <a16:creationId xmlns:a16="http://schemas.microsoft.com/office/drawing/2014/main" id="{EAAC2441-7065-A613-ED7C-659C7C7A414C}"/>
              </a:ext>
            </a:extLst>
          </p:cNvPr>
          <p:cNvSpPr txBox="1"/>
          <p:nvPr/>
        </p:nvSpPr>
        <p:spPr>
          <a:xfrm>
            <a:off x="2473948" y="5135236"/>
            <a:ext cx="30649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2682586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DD45-1711-DBD6-74B8-66BFAEA987D8}"/>
              </a:ext>
            </a:extLst>
          </p:cNvPr>
          <p:cNvSpPr>
            <a:spLocks noGrp="1"/>
          </p:cNvSpPr>
          <p:nvPr>
            <p:ph type="title"/>
          </p:nvPr>
        </p:nvSpPr>
        <p:spPr>
          <a:xfrm>
            <a:off x="838200" y="365125"/>
            <a:ext cx="10515600" cy="706591"/>
          </a:xfrm>
        </p:spPr>
        <p:txBody>
          <a:bodyPr/>
          <a:lstStyle/>
          <a:p>
            <a:pPr algn="ctr"/>
            <a:r>
              <a:rPr lang="en-US"/>
              <a:t>Parameter values from paper</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50AC48DF-2CDA-6335-D1BA-0788DBB44483}"/>
                  </a:ext>
                </a:extLst>
              </p:cNvPr>
              <p:cNvGraphicFramePr>
                <a:graphicFrameLocks noGrp="1"/>
              </p:cNvGraphicFramePr>
              <p:nvPr>
                <p:ph idx="1"/>
                <p:extLst>
                  <p:ext uri="{D42A27DB-BD31-4B8C-83A1-F6EECF244321}">
                    <p14:modId xmlns:p14="http://schemas.microsoft.com/office/powerpoint/2010/main" val="994011532"/>
                  </p:ext>
                </p:extLst>
              </p:nvPr>
            </p:nvGraphicFramePr>
            <p:xfrm>
              <a:off x="1949352" y="1097915"/>
              <a:ext cx="8053875" cy="5394960"/>
            </p:xfrm>
            <a:graphic>
              <a:graphicData uri="http://schemas.openxmlformats.org/drawingml/2006/table">
                <a:tbl>
                  <a:tblPr firstRow="1" bandRow="1">
                    <a:tableStyleId>{9D7B26C5-4107-4FEC-AEDC-1716B250A1EF}</a:tableStyleId>
                  </a:tblPr>
                  <a:tblGrid>
                    <a:gridCol w="2684625">
                      <a:extLst>
                        <a:ext uri="{9D8B030D-6E8A-4147-A177-3AD203B41FA5}">
                          <a16:colId xmlns:a16="http://schemas.microsoft.com/office/drawing/2014/main" val="1810488118"/>
                        </a:ext>
                      </a:extLst>
                    </a:gridCol>
                    <a:gridCol w="2684625">
                      <a:extLst>
                        <a:ext uri="{9D8B030D-6E8A-4147-A177-3AD203B41FA5}">
                          <a16:colId xmlns:a16="http://schemas.microsoft.com/office/drawing/2014/main" val="3256142636"/>
                        </a:ext>
                      </a:extLst>
                    </a:gridCol>
                    <a:gridCol w="2684625">
                      <a:extLst>
                        <a:ext uri="{9D8B030D-6E8A-4147-A177-3AD203B41FA5}">
                          <a16:colId xmlns:a16="http://schemas.microsoft.com/office/drawing/2014/main" val="2225050901"/>
                        </a:ext>
                      </a:extLst>
                    </a:gridCol>
                  </a:tblGrid>
                  <a:tr h="430124">
                    <a:tc gridSpan="3">
                      <a:txBody>
                        <a:bodyPr/>
                        <a:lstStyle/>
                        <a:p>
                          <a:pPr algn="ctr"/>
                          <a:r>
                            <a:rPr lang="en-US" sz="2800"/>
                            <a:t>Parameters</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763434"/>
                      </a:ext>
                    </a:extLst>
                  </a:tr>
                  <a:tr h="430124">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𝑠</m:t>
                                  </m:r>
                                </m:sub>
                              </m:sSub>
                            </m:oMath>
                          </a14:m>
                          <a:r>
                            <a:rPr lang="en-US" sz="1400"/>
                            <a:t>= Decrease</a:t>
                          </a:r>
                          <a:r>
                            <a:rPr lang="en-US" sz="1400" baseline="0"/>
                            <a:t> in susceptibility b/c of mask, 0.35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𝛽</m:t>
                              </m:r>
                            </m:oMath>
                          </a14:m>
                          <a:r>
                            <a:rPr lang="en-US" sz="1400"/>
                            <a:t> = Transmissibility, 0.312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𝐼</m:t>
                              </m:r>
                            </m:oMath>
                          </a14:m>
                          <a:r>
                            <a:rPr lang="en-US" sz="1400"/>
                            <a:t> = not masked, infectious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4936792"/>
                      </a:ext>
                    </a:extLst>
                  </a:tr>
                  <a:tr h="430124">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𝑖</m:t>
                                  </m:r>
                                </m:sub>
                              </m:sSub>
                            </m:oMath>
                          </a14:m>
                          <a:r>
                            <a:rPr lang="en-US" sz="1400"/>
                            <a:t>= Decrease</a:t>
                          </a:r>
                          <a:r>
                            <a:rPr lang="en-US" sz="1400" baseline="0"/>
                            <a:t> in infectivity b/c of mask, 0.45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𝛼</m:t>
                              </m:r>
                            </m:oMath>
                          </a14:m>
                          <a:r>
                            <a:rPr lang="en-US" sz="1400"/>
                            <a:t> = Vaccination rate, 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𝑚</m:t>
                                  </m:r>
                                </m:sub>
                              </m:sSub>
                            </m:oMath>
                          </a14:m>
                          <a:r>
                            <a:rPr lang="en-US" sz="1400"/>
                            <a:t> = masked,</a:t>
                          </a:r>
                          <a:r>
                            <a:rPr lang="en-US" sz="1400" baseline="0"/>
                            <a:t> infectious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7666710"/>
                      </a:ext>
                    </a:extLst>
                  </a:tr>
                  <a:tr h="253014">
                    <a:tc>
                      <a:txBody>
                        <a:bodyPr/>
                        <a:lstStyle/>
                        <a:p>
                          <a14:m>
                            <m:oMath xmlns:m="http://schemas.openxmlformats.org/officeDocument/2006/math">
                              <m:r>
                                <a:rPr lang="en-US" sz="1400" b="0" i="1" smtClean="0">
                                  <a:latin typeface="Cambria Math" panose="02040503050406030204" pitchFamily="18" charset="0"/>
                                </a:rPr>
                                <m:t>𝜎</m:t>
                              </m:r>
                            </m:oMath>
                          </a14:m>
                          <a:r>
                            <a:rPr lang="en-US" sz="1400"/>
                            <a:t> = vaccine inefficiency</a:t>
                          </a:r>
                          <a:r>
                            <a:rPr lang="en-US" sz="1400" baseline="0"/>
                            <a:t>, 0.001</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𝜆</m:t>
                              </m:r>
                            </m:oMath>
                          </a14:m>
                          <a:r>
                            <a:rPr lang="en-US" sz="1400"/>
                            <a:t> = Conversion rate from </a:t>
                          </a:r>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 →</m:t>
                              </m:r>
                              <m:r>
                                <a:rPr lang="en-US" sz="1400" b="0" i="1" smtClean="0">
                                  <a:latin typeface="Cambria Math" panose="02040503050406030204" pitchFamily="18" charset="0"/>
                                </a:rPr>
                                <m:t>𝐸</m:t>
                              </m:r>
                            </m:oMath>
                          </a14:m>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𝑉</m:t>
                              </m:r>
                            </m:oMath>
                          </a14:m>
                          <a:r>
                            <a:rPr lang="en-US" sz="1400"/>
                            <a:t> = Vaccinated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9595373"/>
                      </a:ext>
                    </a:extLst>
                  </a:tr>
                  <a:tr h="253014">
                    <a:tc>
                      <a:txBody>
                        <a:bodyPr/>
                        <a:lstStyle/>
                        <a:p>
                          <a14:m>
                            <m:oMath xmlns:m="http://schemas.openxmlformats.org/officeDocument/2006/math">
                              <m:r>
                                <a:rPr lang="en-US" sz="1400" b="0" i="1" smtClean="0">
                                  <a:latin typeface="Cambria Math" panose="02040503050406030204" pitchFamily="18" charset="0"/>
                                </a:rPr>
                                <m:t>𝜖</m:t>
                              </m:r>
                            </m:oMath>
                          </a14:m>
                          <a:r>
                            <a:rPr lang="en-US" sz="1400"/>
                            <a:t> = progression</a:t>
                          </a:r>
                          <a:r>
                            <a:rPr lang="en-US" sz="1400" baseline="0"/>
                            <a:t> to Infectious class, 0.22</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𝑚</m:t>
                                  </m:r>
                                </m:sub>
                              </m:sSub>
                            </m:oMath>
                          </a14:m>
                          <a:r>
                            <a:rPr lang="en-US" sz="1400"/>
                            <a:t> = Conversion</a:t>
                          </a:r>
                          <a:r>
                            <a:rPr lang="en-US" sz="1400" baseline="0"/>
                            <a:t> rate from </a:t>
                          </a:r>
                          <a14:m>
                            <m:oMath xmlns:m="http://schemas.openxmlformats.org/officeDocument/2006/math">
                              <m:sSub>
                                <m:sSubPr>
                                  <m:ctrlPr>
                                    <a:rPr lang="en-US" sz="1400" b="0" i="1" baseline="0" smtClean="0">
                                      <a:latin typeface="Cambria Math" panose="02040503050406030204" pitchFamily="18" charset="0"/>
                                    </a:rPr>
                                  </m:ctrlPr>
                                </m:sSubPr>
                                <m:e>
                                  <m:r>
                                    <m:rPr>
                                      <m:sty m:val="p"/>
                                    </m:rPr>
                                    <a:rPr lang="en-US" sz="1400" b="0" i="1" baseline="0" smtClean="0">
                                      <a:latin typeface="Cambria Math" panose="02040503050406030204" pitchFamily="18" charset="0"/>
                                    </a:rPr>
                                    <m:t>S</m:t>
                                  </m:r>
                                </m:e>
                                <m:sub>
                                  <m:r>
                                    <a:rPr lang="en-US" sz="1400" b="0" i="1" baseline="0" smtClean="0">
                                      <a:latin typeface="Cambria Math" panose="02040503050406030204" pitchFamily="18" charset="0"/>
                                    </a:rPr>
                                    <m:t>𝑚</m:t>
                                  </m:r>
                                </m:sub>
                              </m:sSub>
                              <m:r>
                                <a:rPr lang="en-US" sz="1400" b="0" i="1" baseline="0" smtClean="0">
                                  <a:latin typeface="Cambria Math" panose="02040503050406030204" pitchFamily="18" charset="0"/>
                                </a:rPr>
                                <m:t>→</m:t>
                              </m:r>
                              <m:sSub>
                                <m:sSubPr>
                                  <m:ctrlPr>
                                    <a:rPr lang="en-US" sz="1400" b="0" i="1" baseline="0" smtClean="0">
                                      <a:latin typeface="Cambria Math" panose="02040503050406030204" pitchFamily="18" charset="0"/>
                                    </a:rPr>
                                  </m:ctrlPr>
                                </m:sSubPr>
                                <m:e>
                                  <m:r>
                                    <a:rPr lang="en-US" sz="1400" b="0" i="1" baseline="0" smtClean="0">
                                      <a:latin typeface="Cambria Math" panose="02040503050406030204" pitchFamily="18" charset="0"/>
                                    </a:rPr>
                                    <m:t>𝐸</m:t>
                                  </m:r>
                                </m:e>
                                <m:sub>
                                  <m:r>
                                    <a:rPr lang="en-US" sz="1400" b="0" i="1" baseline="0" smtClean="0">
                                      <a:latin typeface="Cambria Math" panose="02040503050406030204" pitchFamily="18" charset="0"/>
                                    </a:rPr>
                                    <m:t>𝑚</m:t>
                                  </m:r>
                                </m:sub>
                              </m:sSub>
                            </m:oMath>
                          </a14:m>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𝑅</m:t>
                              </m:r>
                            </m:oMath>
                          </a14:m>
                          <a:r>
                            <a:rPr lang="en-US" sz="1400"/>
                            <a:t> = Recovered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684398"/>
                      </a:ext>
                    </a:extLst>
                  </a:tr>
                  <a:tr h="430124">
                    <a:tc>
                      <a:txBody>
                        <a:bodyPr/>
                        <a:lstStyle/>
                        <a:p>
                          <a14:m>
                            <m:oMath xmlns:m="http://schemas.openxmlformats.org/officeDocument/2006/math">
                              <m:r>
                                <a:rPr lang="en-US" sz="1400" b="0" i="1" smtClean="0">
                                  <a:latin typeface="Cambria Math" panose="02040503050406030204" pitchFamily="18" charset="0"/>
                                </a:rPr>
                                <m:t>𝜔</m:t>
                              </m:r>
                            </m:oMath>
                          </a14:m>
                          <a:r>
                            <a:rPr lang="en-US" sz="1400"/>
                            <a:t> = ratio</a:t>
                          </a:r>
                          <a:r>
                            <a:rPr lang="en-US" sz="1400" baseline="0"/>
                            <a:t> of vaccinated individuals wearing masks, 0.005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𝑆</m:t>
                              </m:r>
                            </m:oMath>
                          </a14:m>
                          <a:r>
                            <a:rPr lang="en-US" sz="1400"/>
                            <a:t> =</a:t>
                          </a:r>
                          <a:r>
                            <a:rPr lang="en-US" sz="1400" baseline="0"/>
                            <a:t> not masked, susceptible</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𝐷</m:t>
                              </m:r>
                            </m:oMath>
                          </a14:m>
                          <a:r>
                            <a:rPr lang="en-US" sz="1400"/>
                            <a:t> = Dead</a:t>
                          </a:r>
                          <a:r>
                            <a:rPr lang="en-US" sz="1400" baseline="0"/>
                            <a:t> </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7063026"/>
                      </a:ext>
                    </a:extLst>
                  </a:tr>
                  <a:tr h="430124">
                    <a:tc>
                      <a:txBody>
                        <a:bodyPr/>
                        <a:lstStyle/>
                        <a:p>
                          <a14:m>
                            <m:oMath xmlns:m="http://schemas.openxmlformats.org/officeDocument/2006/math">
                              <m:r>
                                <a:rPr lang="en-US" sz="1400" b="0" i="1" smtClean="0">
                                  <a:latin typeface="Cambria Math" panose="02040503050406030204" pitchFamily="18" charset="0"/>
                                </a:rPr>
                                <m:t>𝛾</m:t>
                              </m:r>
                            </m:oMath>
                          </a14:m>
                          <a:r>
                            <a:rPr lang="en-US" sz="1400"/>
                            <a:t>= Recovery</a:t>
                          </a:r>
                          <a:r>
                            <a:rPr lang="en-US" sz="1400" baseline="0"/>
                            <a:t> rate, 0.0602</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𝑚</m:t>
                                  </m:r>
                                </m:sub>
                              </m:sSub>
                            </m:oMath>
                          </a14:m>
                          <a:r>
                            <a:rPr lang="en-US" sz="1400"/>
                            <a:t> = masked, susceptible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𝜙</m:t>
                                  </m:r>
                                </m:e>
                                <m:sub>
                                  <m:r>
                                    <a:rPr lang="en-US" sz="1400" b="0" i="1" smtClean="0">
                                      <a:latin typeface="Cambria Math" panose="02040503050406030204" pitchFamily="18" charset="0"/>
                                    </a:rPr>
                                    <m:t>𝑋</m:t>
                                  </m:r>
                                </m:sub>
                              </m:sSub>
                            </m:oMath>
                          </a14:m>
                          <a:r>
                            <a:rPr lang="en-US" sz="1400"/>
                            <a:t>= Conversion</a:t>
                          </a:r>
                          <a:r>
                            <a:rPr lang="en-US" sz="1400" baseline="0"/>
                            <a:t> rate from </a:t>
                          </a:r>
                          <a:r>
                            <a:rPr lang="en-US" sz="1400"/>
                            <a:t>masked to not masked within a</a:t>
                          </a:r>
                          <a:r>
                            <a:rPr lang="en-US" sz="1400" baseline="0"/>
                            <a:t> class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567930"/>
                      </a:ext>
                    </a:extLst>
                  </a:tr>
                  <a:tr h="430124">
                    <a:tc>
                      <a:txBody>
                        <a:bodyPr/>
                        <a:lstStyle/>
                        <a:p>
                          <a14:m>
                            <m:oMath xmlns:m="http://schemas.openxmlformats.org/officeDocument/2006/math">
                              <m:r>
                                <a:rPr lang="en-US" sz="1400" b="0" i="1" smtClean="0">
                                  <a:latin typeface="Cambria Math" panose="02040503050406030204" pitchFamily="18" charset="0"/>
                                </a:rPr>
                                <m:t>𝜇</m:t>
                              </m:r>
                            </m:oMath>
                          </a14:m>
                          <a:r>
                            <a:rPr lang="en-US" sz="1400"/>
                            <a:t> =</a:t>
                          </a:r>
                          <a:r>
                            <a:rPr lang="en-US" sz="1400" baseline="0"/>
                            <a:t> Mortality, 0.0035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𝐸</m:t>
                              </m:r>
                            </m:oMath>
                          </a14:m>
                          <a:r>
                            <a:rPr lang="en-US" sz="1400"/>
                            <a:t> = not masked, exposed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𝜙</m:t>
                                  </m:r>
                                </m:e>
                                <m:sub>
                                  <m:r>
                                    <a:rPr lang="en-US" sz="1400" b="0" i="1" smtClean="0">
                                      <a:latin typeface="Cambria Math" panose="02040503050406030204" pitchFamily="18" charset="0"/>
                                    </a:rPr>
                                    <m:t>𝑋𝑚</m:t>
                                  </m:r>
                                </m:sub>
                              </m:sSub>
                            </m:oMath>
                          </a14:m>
                          <a:r>
                            <a:rPr lang="en-US" sz="1400"/>
                            <a:t> = Conversion rate from not masked to masked within a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5483930"/>
                      </a:ext>
                    </a:extLst>
                  </a:tr>
                  <a:tr h="607234">
                    <a:tc>
                      <a:txBody>
                        <a:bodyPr/>
                        <a:lstStyle/>
                        <a:p>
                          <a14:m>
                            <m:oMath xmlns:m="http://schemas.openxmlformats.org/officeDocument/2006/math">
                              <m:r>
                                <a:rPr lang="en-US" sz="1400" b="0" i="1" smtClean="0">
                                  <a:latin typeface="Cambria Math" panose="02040503050406030204" pitchFamily="18" charset="0"/>
                                </a:rPr>
                                <m:t>𝜏</m:t>
                              </m:r>
                            </m:oMath>
                          </a14:m>
                          <a:r>
                            <a:rPr lang="en-US" sz="1400"/>
                            <a:t> = threshold after which</a:t>
                          </a:r>
                          <a:r>
                            <a:rPr lang="en-US" sz="1400" baseline="0"/>
                            <a:t> people start wearing masks, 100 </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𝑚</m:t>
                                  </m:r>
                                </m:sub>
                              </m:sSub>
                            </m:oMath>
                          </a14:m>
                          <a:r>
                            <a:rPr lang="en-US" sz="1400"/>
                            <a:t>= masked,</a:t>
                          </a:r>
                          <a:r>
                            <a:rPr lang="en-US" sz="1400" baseline="0"/>
                            <a:t> exposed</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𝜔</m:t>
                                  </m:r>
                                </m:e>
                                <m:sub>
                                  <m:r>
                                    <a:rPr lang="en-US" sz="1400" b="0" i="1" smtClean="0">
                                      <a:latin typeface="Cambria Math" panose="02040503050406030204" pitchFamily="18" charset="0"/>
                                    </a:rPr>
                                    <m:t>𝑅</m:t>
                                  </m:r>
                                </m:sub>
                              </m:sSub>
                            </m:oMath>
                          </a14:m>
                          <a:r>
                            <a:rPr lang="en-US" sz="1400"/>
                            <a:t> = rate of </a:t>
                          </a:r>
                          <a:r>
                            <a:rPr lang="en-US" sz="1400" baseline="0"/>
                            <a:t>recovered to susceptible population wearing masks b/c of new virus strains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0658430"/>
                      </a:ext>
                    </a:extLst>
                  </a:tr>
                  <a:tr h="430124">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𝜅</m:t>
                              </m:r>
                            </m:oMath>
                          </a14:m>
                          <a:r>
                            <a:rPr lang="en-US" sz="1400"/>
                            <a:t> = rate of conversion of recovered population to</a:t>
                          </a:r>
                          <a:r>
                            <a:rPr lang="en-US" sz="1400" baseline="0"/>
                            <a:t> susceptible class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9187024"/>
                      </a:ext>
                    </a:extLst>
                  </a:tr>
                </a:tbl>
              </a:graphicData>
            </a:graphic>
          </p:graphicFrame>
        </mc:Choice>
        <mc:Fallback xmlns="">
          <p:graphicFrame>
            <p:nvGraphicFramePr>
              <p:cNvPr id="4" name="Table 4">
                <a:extLst>
                  <a:ext uri="{FF2B5EF4-FFF2-40B4-BE49-F238E27FC236}">
                    <a16:creationId xmlns:a16="http://schemas.microsoft.com/office/drawing/2014/main" id="{50AC48DF-2CDA-6335-D1BA-0788DBB44483}"/>
                  </a:ext>
                </a:extLst>
              </p:cNvPr>
              <p:cNvGraphicFramePr>
                <a:graphicFrameLocks noGrp="1"/>
              </p:cNvGraphicFramePr>
              <p:nvPr>
                <p:ph idx="1"/>
                <p:extLst>
                  <p:ext uri="{D42A27DB-BD31-4B8C-83A1-F6EECF244321}">
                    <p14:modId xmlns:p14="http://schemas.microsoft.com/office/powerpoint/2010/main" val="994011532"/>
                  </p:ext>
                </p:extLst>
              </p:nvPr>
            </p:nvGraphicFramePr>
            <p:xfrm>
              <a:off x="1949352" y="1097915"/>
              <a:ext cx="8053875" cy="5394960"/>
            </p:xfrm>
            <a:graphic>
              <a:graphicData uri="http://schemas.openxmlformats.org/drawingml/2006/table">
                <a:tbl>
                  <a:tblPr firstRow="1" bandRow="1">
                    <a:tableStyleId>{9D7B26C5-4107-4FEC-AEDC-1716B250A1EF}</a:tableStyleId>
                  </a:tblPr>
                  <a:tblGrid>
                    <a:gridCol w="2684625">
                      <a:extLst>
                        <a:ext uri="{9D8B030D-6E8A-4147-A177-3AD203B41FA5}">
                          <a16:colId xmlns:a16="http://schemas.microsoft.com/office/drawing/2014/main" val="1810488118"/>
                        </a:ext>
                      </a:extLst>
                    </a:gridCol>
                    <a:gridCol w="2684625">
                      <a:extLst>
                        <a:ext uri="{9D8B030D-6E8A-4147-A177-3AD203B41FA5}">
                          <a16:colId xmlns:a16="http://schemas.microsoft.com/office/drawing/2014/main" val="3256142636"/>
                        </a:ext>
                      </a:extLst>
                    </a:gridCol>
                    <a:gridCol w="2684625">
                      <a:extLst>
                        <a:ext uri="{9D8B030D-6E8A-4147-A177-3AD203B41FA5}">
                          <a16:colId xmlns:a16="http://schemas.microsoft.com/office/drawing/2014/main" val="2225050901"/>
                        </a:ext>
                      </a:extLst>
                    </a:gridCol>
                  </a:tblGrid>
                  <a:tr h="518160">
                    <a:tc gridSpan="3">
                      <a:txBody>
                        <a:bodyPr/>
                        <a:lstStyle/>
                        <a:p>
                          <a:pPr algn="ctr"/>
                          <a:r>
                            <a:rPr lang="en-US" sz="2800"/>
                            <a:t>Parameters</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763434"/>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110588" r="-200454" b="-8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110588" r="-100909" b="-8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110588" r="-680" b="-854118"/>
                          </a:stretch>
                        </a:blipFill>
                      </a:tcPr>
                    </a:tc>
                    <a:extLst>
                      <a:ext uri="{0D108BD9-81ED-4DB2-BD59-A6C34878D82A}">
                        <a16:rowId xmlns:a16="http://schemas.microsoft.com/office/drawing/2014/main" val="4094936792"/>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210588" r="-200454" b="-7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210588" r="-100909" b="-7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210588" r="-680" b="-754118"/>
                          </a:stretch>
                        </a:blipFill>
                      </a:tcPr>
                    </a:tc>
                    <a:extLst>
                      <a:ext uri="{0D108BD9-81ED-4DB2-BD59-A6C34878D82A}">
                        <a16:rowId xmlns:a16="http://schemas.microsoft.com/office/drawing/2014/main" val="1627666710"/>
                      </a:ext>
                    </a:extLst>
                  </a:tr>
                  <a:tr h="3048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28000" r="-200454" b="-118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28000" r="-100909" b="-118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28000" r="-680" b="-1182000"/>
                          </a:stretch>
                        </a:blipFill>
                      </a:tcPr>
                    </a:tc>
                    <a:extLst>
                      <a:ext uri="{0D108BD9-81ED-4DB2-BD59-A6C34878D82A}">
                        <a16:rowId xmlns:a16="http://schemas.microsoft.com/office/drawing/2014/main" val="439595373"/>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369412" r="-200454" b="-5952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369412" r="-100909" b="-5952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369412" r="-680" b="-595294"/>
                          </a:stretch>
                        </a:blipFill>
                      </a:tcPr>
                    </a:tc>
                    <a:extLst>
                      <a:ext uri="{0D108BD9-81ED-4DB2-BD59-A6C34878D82A}">
                        <a16:rowId xmlns:a16="http://schemas.microsoft.com/office/drawing/2014/main" val="495684398"/>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463953" r="-200454" b="-48837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463953" r="-100909" b="-48837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463953" r="-680" b="-488372"/>
                          </a:stretch>
                        </a:blipFill>
                      </a:tcPr>
                    </a:tc>
                    <a:extLst>
                      <a:ext uri="{0D108BD9-81ED-4DB2-BD59-A6C34878D82A}">
                        <a16:rowId xmlns:a16="http://schemas.microsoft.com/office/drawing/2014/main" val="2567063026"/>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70588" r="-200454" b="-3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70588" r="-100909" b="-3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70588" r="-680" b="-394118"/>
                          </a:stretch>
                        </a:blipFill>
                      </a:tcPr>
                    </a:tc>
                    <a:extLst>
                      <a:ext uri="{0D108BD9-81ED-4DB2-BD59-A6C34878D82A}">
                        <a16:rowId xmlns:a16="http://schemas.microsoft.com/office/drawing/2014/main" val="731567930"/>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670588" r="-200454" b="-2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670588" r="-100909" b="-2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670588" r="-680" b="-294118"/>
                          </a:stretch>
                        </a:blipFill>
                      </a:tcPr>
                    </a:tc>
                    <a:extLst>
                      <a:ext uri="{0D108BD9-81ED-4DB2-BD59-A6C34878D82A}">
                        <a16:rowId xmlns:a16="http://schemas.microsoft.com/office/drawing/2014/main" val="4055483930"/>
                      </a:ext>
                    </a:extLst>
                  </a:tr>
                  <a:tr h="7315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45833" r="-200454" b="-108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45833" r="-100909" b="-108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45833" r="-680" b="-108333"/>
                          </a:stretch>
                        </a:blipFill>
                      </a:tcPr>
                    </a:tc>
                    <a:extLst>
                      <a:ext uri="{0D108BD9-81ED-4DB2-BD59-A6C34878D82A}">
                        <a16:rowId xmlns:a16="http://schemas.microsoft.com/office/drawing/2014/main" val="1020658430"/>
                      </a:ext>
                    </a:extLst>
                  </a:tr>
                  <a:tr h="731520">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645833" r="-680" b="-8333"/>
                          </a:stretch>
                        </a:blipFill>
                      </a:tcPr>
                    </a:tc>
                    <a:extLst>
                      <a:ext uri="{0D108BD9-81ED-4DB2-BD59-A6C34878D82A}">
                        <a16:rowId xmlns:a16="http://schemas.microsoft.com/office/drawing/2014/main" val="759187024"/>
                      </a:ext>
                    </a:extLst>
                  </a:tr>
                </a:tbl>
              </a:graphicData>
            </a:graphic>
          </p:graphicFrame>
        </mc:Fallback>
      </mc:AlternateContent>
    </p:spTree>
    <p:extLst>
      <p:ext uri="{BB962C8B-B14F-4D97-AF65-F5344CB8AC3E}">
        <p14:creationId xmlns:p14="http://schemas.microsoft.com/office/powerpoint/2010/main" val="2898450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title="IguanaTex Bitmap Display">
            <a:extLst>
              <a:ext uri="{FF2B5EF4-FFF2-40B4-BE49-F238E27FC236}">
                <a16:creationId xmlns:a16="http://schemas.microsoft.com/office/drawing/2014/main" id="{B444C92E-99D4-CAC4-0E3F-6C175AC91F20}"/>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70933" y="19819"/>
            <a:ext cx="5683251" cy="784990"/>
          </a:xfrm>
          <a:prstGeom prst="rect">
            <a:avLst/>
          </a:prstGeom>
        </p:spPr>
      </p:pic>
      <p:pic>
        <p:nvPicPr>
          <p:cNvPr id="7" name="Picture 6" descr="\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title="IguanaTex Bitmap Display">
            <a:extLst>
              <a:ext uri="{FF2B5EF4-FFF2-40B4-BE49-F238E27FC236}">
                <a16:creationId xmlns:a16="http://schemas.microsoft.com/office/drawing/2014/main" id="{B9EB5AA4-D79E-FC72-C301-D34A98242AA9}"/>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70929" y="918537"/>
            <a:ext cx="5192985" cy="878347"/>
          </a:xfrm>
          <a:prstGeom prst="rect">
            <a:avLst/>
          </a:prstGeom>
        </p:spPr>
      </p:pic>
      <p:pic>
        <p:nvPicPr>
          <p:cNvPr id="9" name="Picture 8" descr="\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title="IguanaTex Bitmap Display">
            <a:extLst>
              <a:ext uri="{FF2B5EF4-FFF2-40B4-BE49-F238E27FC236}">
                <a16:creationId xmlns:a16="http://schemas.microsoft.com/office/drawing/2014/main" id="{4F3A6442-F325-1AA4-9A2D-6A8836CD00C2}"/>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70929" y="1889396"/>
            <a:ext cx="5154296" cy="878682"/>
          </a:xfrm>
          <a:prstGeom prst="rect">
            <a:avLst/>
          </a:prstGeom>
        </p:spPr>
      </p:pic>
      <p:pic>
        <p:nvPicPr>
          <p:cNvPr id="20" name="Picture 19" descr="\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title="IguanaTex Bitmap Display">
            <a:extLst>
              <a:ext uri="{FF2B5EF4-FFF2-40B4-BE49-F238E27FC236}">
                <a16:creationId xmlns:a16="http://schemas.microsoft.com/office/drawing/2014/main" id="{7B6516E0-2424-28F2-5887-95A923EB5DA1}"/>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147980" y="2890849"/>
            <a:ext cx="4672362" cy="861060"/>
          </a:xfrm>
          <a:prstGeom prst="rect">
            <a:avLst/>
          </a:prstGeom>
        </p:spPr>
      </p:pic>
      <p:pic>
        <p:nvPicPr>
          <p:cNvPr id="451" name="Picture 450">
            <a:extLst>
              <a:ext uri="{FF2B5EF4-FFF2-40B4-BE49-F238E27FC236}">
                <a16:creationId xmlns:a16="http://schemas.microsoft.com/office/drawing/2014/main" id="{B89E8F5B-B6E0-A4F8-6EE7-459CDB3D71B3}"/>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109012" y="4055834"/>
            <a:ext cx="4135982" cy="729653"/>
          </a:xfrm>
          <a:prstGeom prst="rect">
            <a:avLst/>
          </a:prstGeom>
          <a:ln w="9525">
            <a:solidFill>
              <a:schemeClr val="accent4"/>
            </a:solidFill>
          </a:ln>
        </p:spPr>
      </p:pic>
      <p:pic>
        <p:nvPicPr>
          <p:cNvPr id="17" name="Picture 16" descr="\documentclass{article}&#10;\usepackage{amsmath}&#10;\pagestyle{empty}&#10;\begin{document}&#10;&#10;\begin{flalign}&#10;\sigma_{S_h}, \sigma_{S_m}, \sigma_{S} \notag&#10;\end{flalign} &#10;&#10;\end{document}" title="IguanaTex Bitmap Display">
            <a:extLst>
              <a:ext uri="{FF2B5EF4-FFF2-40B4-BE49-F238E27FC236}">
                <a16:creationId xmlns:a16="http://schemas.microsoft.com/office/drawing/2014/main" id="{854557D1-F01A-8D71-70F5-E3A2D5380CCD}"/>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4650398" y="4008312"/>
            <a:ext cx="2477990" cy="325308"/>
          </a:xfrm>
          <a:prstGeom prst="rect">
            <a:avLst/>
          </a:prstGeom>
          <a:ln w="9525">
            <a:solidFill>
              <a:schemeClr val="accent4"/>
            </a:solidFill>
          </a:ln>
        </p:spPr>
      </p:pic>
      <p:pic>
        <p:nvPicPr>
          <p:cNvPr id="4" name="Picture 3" descr="\documentclass{article}&#10;\usepackage{amsmath}&#10;\pagestyle{empty}&#10;\begin{document}&#10;&#10;\begin{flalign}&#10;\begin{matrix}&#10;\phi_{S_m}=\phi_{E_m}=\phi_{I_m} = \phi_1 \\&#10;\phi_{S}=\phi_{E}=\phi_{I} = \phi_2&#10;\notag&#10;\end{matrix}&#10;\end{flalign}&#10;&#10;\end{document}" title="IguanaTex Bitmap Display">
            <a:extLst>
              <a:ext uri="{FF2B5EF4-FFF2-40B4-BE49-F238E27FC236}">
                <a16:creationId xmlns:a16="http://schemas.microsoft.com/office/drawing/2014/main" id="{35261B11-6EF2-BCA5-4074-013F392DA702}"/>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109013" y="5093714"/>
            <a:ext cx="2946333" cy="603131"/>
          </a:xfrm>
          <a:prstGeom prst="rect">
            <a:avLst/>
          </a:prstGeom>
          <a:ln w="9525">
            <a:solidFill>
              <a:schemeClr val="accent4"/>
            </a:solidFill>
          </a:ln>
        </p:spPr>
      </p:pic>
      <p:pic>
        <p:nvPicPr>
          <p:cNvPr id="3" name="Picture 2" descr="\documentclass{article}&#10;\usepackage{amsmath}&#10;\pagestyle{empty}&#10;\begin{document}&#10;&#10;\begin{flalign}&#10;\begin{matrix}&#10;\xi_{S}=\xi_{E}=\xi_{I} = \xi_1 \\&#10;\xi_{S_h}=\xi_{E_h}=\xi_{I_h} = \xi_2&#10;\notag&#10;\end{matrix}&#10;\end{flalign}&#10;&#10;\end{document}" title="IguanaTex Bitmap Display">
            <a:extLst>
              <a:ext uri="{FF2B5EF4-FFF2-40B4-BE49-F238E27FC236}">
                <a16:creationId xmlns:a16="http://schemas.microsoft.com/office/drawing/2014/main" id="{F7A7AA42-D015-A189-7BF1-5082FF486D85}"/>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115418" y="6018318"/>
            <a:ext cx="2876701" cy="686203"/>
          </a:xfrm>
          <a:prstGeom prst="rect">
            <a:avLst/>
          </a:prstGeom>
          <a:ln w="9525">
            <a:solidFill>
              <a:schemeClr val="accent4"/>
            </a:solidFill>
          </a:ln>
        </p:spPr>
      </p:pic>
      <p:cxnSp>
        <p:nvCxnSpPr>
          <p:cNvPr id="522" name="Straight Connector 521">
            <a:extLst>
              <a:ext uri="{FF2B5EF4-FFF2-40B4-BE49-F238E27FC236}">
                <a16:creationId xmlns:a16="http://schemas.microsoft.com/office/drawing/2014/main" id="{BB10292C-0309-9159-2146-BDEBDF3CF515}"/>
              </a:ext>
            </a:extLst>
          </p:cNvPr>
          <p:cNvCxnSpPr>
            <a:cxnSpLocks/>
          </p:cNvCxnSpPr>
          <p:nvPr/>
        </p:nvCxnSpPr>
        <p:spPr>
          <a:xfrm>
            <a:off x="170929" y="3840537"/>
            <a:ext cx="11596404" cy="0"/>
          </a:xfrm>
          <a:prstGeom prst="line">
            <a:avLst/>
          </a:prstGeom>
          <a:ln w="38100">
            <a:solidFill>
              <a:schemeClr val="accent4"/>
            </a:solidFill>
          </a:ln>
        </p:spPr>
        <p:style>
          <a:lnRef idx="3">
            <a:schemeClr val="accent2"/>
          </a:lnRef>
          <a:fillRef idx="0">
            <a:schemeClr val="accent2"/>
          </a:fillRef>
          <a:effectRef idx="2">
            <a:schemeClr val="accent2"/>
          </a:effectRef>
          <a:fontRef idx="minor">
            <a:schemeClr val="tx1"/>
          </a:fontRef>
        </p:style>
      </p:cxnSp>
      <p:sp>
        <p:nvSpPr>
          <p:cNvPr id="529" name="Rectangle 528">
            <a:extLst>
              <a:ext uri="{FF2B5EF4-FFF2-40B4-BE49-F238E27FC236}">
                <a16:creationId xmlns:a16="http://schemas.microsoft.com/office/drawing/2014/main" id="{4DFAFD96-B938-B38F-77D9-26DFF38445F6}"/>
              </a:ext>
            </a:extLst>
          </p:cNvPr>
          <p:cNvSpPr/>
          <p:nvPr/>
        </p:nvSpPr>
        <p:spPr>
          <a:xfrm>
            <a:off x="9190654" y="584517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0747D02B-512B-B50B-FA71-A8D822D398DE}"/>
              </a:ext>
            </a:extLst>
          </p:cNvPr>
          <p:cNvSpPr/>
          <p:nvPr/>
        </p:nvSpPr>
        <p:spPr>
          <a:xfrm>
            <a:off x="4597034" y="3977938"/>
            <a:ext cx="807543" cy="38605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29521D4E-36D1-99F1-2186-4E05072E3D43}"/>
              </a:ext>
            </a:extLst>
          </p:cNvPr>
          <p:cNvSpPr/>
          <p:nvPr/>
        </p:nvSpPr>
        <p:spPr>
          <a:xfrm>
            <a:off x="2782957" y="5103357"/>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FBEF00A6-64CB-D5CF-D3B2-69098732A2C6}"/>
              </a:ext>
            </a:extLst>
          </p:cNvPr>
          <p:cNvSpPr/>
          <p:nvPr/>
        </p:nvSpPr>
        <p:spPr>
          <a:xfrm>
            <a:off x="2495007" y="5412921"/>
            <a:ext cx="372277" cy="36777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511EC5A9-3534-DF48-94A2-5A1D92F7C37C}"/>
              </a:ext>
            </a:extLst>
          </p:cNvPr>
          <p:cNvSpPr/>
          <p:nvPr/>
        </p:nvSpPr>
        <p:spPr>
          <a:xfrm>
            <a:off x="2598132" y="6005072"/>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1D2E9DCE-F6FF-9D54-B5AA-315367B686A6}"/>
              </a:ext>
            </a:extLst>
          </p:cNvPr>
          <p:cNvSpPr/>
          <p:nvPr/>
        </p:nvSpPr>
        <p:spPr>
          <a:xfrm>
            <a:off x="2736685" y="6383132"/>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89499B7F-BD06-7049-3D5C-863A2D411CE7}"/>
              </a:ext>
            </a:extLst>
          </p:cNvPr>
          <p:cNvSpPr txBox="1"/>
          <p:nvPr/>
        </p:nvSpPr>
        <p:spPr>
          <a:xfrm>
            <a:off x="9431052" y="5809162"/>
            <a:ext cx="2336281" cy="369332"/>
          </a:xfrm>
          <a:prstGeom prst="rect">
            <a:avLst/>
          </a:prstGeom>
          <a:noFill/>
        </p:spPr>
        <p:txBody>
          <a:bodyPr wrap="none" rtlCol="0">
            <a:spAutoFit/>
          </a:bodyPr>
          <a:lstStyle/>
          <a:p>
            <a:r>
              <a:rPr lang="en-US"/>
              <a:t>- Tune able Parameters</a:t>
            </a:r>
          </a:p>
        </p:txBody>
      </p:sp>
      <p:pic>
        <p:nvPicPr>
          <p:cNvPr id="22" name="Picture 21" descr="\documentclass{article}&#10;\usepackage{amsmath}&#10;\pagestyle{empty}&#10;\begin{document}&#10;&#10;\begin{flalign}&#10;\kappa_{R_h}, \kappa_{R}, \kappa_{R_m} \notag&#10;\end{flalign} &#10;&#10;\end{document}" title="IguanaTex Bitmap Display">
            <a:extLst>
              <a:ext uri="{FF2B5EF4-FFF2-40B4-BE49-F238E27FC236}">
                <a16:creationId xmlns:a16="http://schemas.microsoft.com/office/drawing/2014/main" id="{454489FB-8C2E-5204-DD49-D6F316B34B1F}"/>
              </a:ext>
            </a:extLst>
          </p:cNvPr>
          <p:cNvPicPr>
            <a:picLocks noChangeAspect="1"/>
          </p:cNvPicPr>
          <p:nvPr>
            <p:custDataLst>
              <p:tags r:id="rId9"/>
            </p:custDataLst>
          </p:nvPr>
        </p:nvPicPr>
        <p:blipFill>
          <a:blip r:embed="rId20">
            <a:extLst>
              <a:ext uri="{28A0092B-C50C-407E-A947-70E740481C1C}">
                <a14:useLocalDpi xmlns:a14="http://schemas.microsoft.com/office/drawing/2010/main" val="0"/>
              </a:ext>
            </a:extLst>
          </a:blip>
          <a:stretch>
            <a:fillRect/>
          </a:stretch>
        </p:blipFill>
        <p:spPr>
          <a:xfrm>
            <a:off x="4597034" y="4620004"/>
            <a:ext cx="2588312" cy="330966"/>
          </a:xfrm>
          <a:prstGeom prst="rect">
            <a:avLst/>
          </a:prstGeom>
          <a:ln w="9525">
            <a:solidFill>
              <a:schemeClr val="accent4"/>
            </a:solidFill>
          </a:ln>
        </p:spPr>
      </p:pic>
      <p:sp>
        <p:nvSpPr>
          <p:cNvPr id="24" name="Rectangle 23">
            <a:extLst>
              <a:ext uri="{FF2B5EF4-FFF2-40B4-BE49-F238E27FC236}">
                <a16:creationId xmlns:a16="http://schemas.microsoft.com/office/drawing/2014/main" id="{3277B9B7-ADDE-6860-DC2E-60D2C6B6B2C4}"/>
              </a:ext>
            </a:extLst>
          </p:cNvPr>
          <p:cNvSpPr/>
          <p:nvPr/>
        </p:nvSpPr>
        <p:spPr>
          <a:xfrm>
            <a:off x="4556373" y="4558803"/>
            <a:ext cx="807542" cy="45336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C658C45-0FD2-A346-B5F4-64C5C1AE88C7}"/>
              </a:ext>
            </a:extLst>
          </p:cNvPr>
          <p:cNvSpPr/>
          <p:nvPr/>
        </p:nvSpPr>
        <p:spPr>
          <a:xfrm>
            <a:off x="1066963" y="4008312"/>
            <a:ext cx="332859" cy="27062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1AB520-5100-734F-AA6E-D4153AA85E17}"/>
              </a:ext>
            </a:extLst>
          </p:cNvPr>
          <p:cNvSpPr/>
          <p:nvPr/>
        </p:nvSpPr>
        <p:spPr>
          <a:xfrm>
            <a:off x="2534425" y="304766"/>
            <a:ext cx="332859" cy="27062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263062-7AB7-3D41-AE61-C470BD233E02}"/>
              </a:ext>
            </a:extLst>
          </p:cNvPr>
          <p:cNvSpPr/>
          <p:nvPr/>
        </p:nvSpPr>
        <p:spPr>
          <a:xfrm>
            <a:off x="3341757" y="3232797"/>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D6F9392-AD5E-9846-A4FA-DE9A554ACD86}"/>
              </a:ext>
            </a:extLst>
          </p:cNvPr>
          <p:cNvSpPr/>
          <p:nvPr/>
        </p:nvSpPr>
        <p:spPr>
          <a:xfrm>
            <a:off x="4650398" y="2905478"/>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68EFDE4-2B7A-7C40-A46D-441279B1D5F4}"/>
              </a:ext>
            </a:extLst>
          </p:cNvPr>
          <p:cNvSpPr/>
          <p:nvPr/>
        </p:nvSpPr>
        <p:spPr>
          <a:xfrm>
            <a:off x="1928893" y="153676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 schematic&#10;&#10;Description automatically generated">
            <a:extLst>
              <a:ext uri="{FF2B5EF4-FFF2-40B4-BE49-F238E27FC236}">
                <a16:creationId xmlns:a16="http://schemas.microsoft.com/office/drawing/2014/main" id="{18048461-673C-F542-A62F-6176E3FD557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177458" y="358794"/>
            <a:ext cx="5741006" cy="3236950"/>
          </a:xfrm>
          <a:prstGeom prst="rect">
            <a:avLst/>
          </a:prstGeom>
        </p:spPr>
      </p:pic>
      <p:cxnSp>
        <p:nvCxnSpPr>
          <p:cNvPr id="6" name="Straight Arrow Connector 5">
            <a:extLst>
              <a:ext uri="{FF2B5EF4-FFF2-40B4-BE49-F238E27FC236}">
                <a16:creationId xmlns:a16="http://schemas.microsoft.com/office/drawing/2014/main" id="{7A4CB996-D303-82A8-7984-587F33E84653}"/>
              </a:ext>
            </a:extLst>
          </p:cNvPr>
          <p:cNvCxnSpPr/>
          <p:nvPr/>
        </p:nvCxnSpPr>
        <p:spPr>
          <a:xfrm>
            <a:off x="3186113" y="6135045"/>
            <a:ext cx="0" cy="5694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74B3E5-981A-E2C6-0914-A478AB57B663}"/>
              </a:ext>
            </a:extLst>
          </p:cNvPr>
          <p:cNvSpPr txBox="1"/>
          <p:nvPr/>
        </p:nvSpPr>
        <p:spPr>
          <a:xfrm>
            <a:off x="3341756" y="6178494"/>
            <a:ext cx="3786627" cy="646331"/>
          </a:xfrm>
          <a:prstGeom prst="rect">
            <a:avLst/>
          </a:prstGeom>
          <a:noFill/>
        </p:spPr>
        <p:txBody>
          <a:bodyPr wrap="square" rtlCol="0">
            <a:spAutoFit/>
          </a:bodyPr>
          <a:lstStyle/>
          <a:p>
            <a:r>
              <a:rPr lang="en-US" dirty="0"/>
              <a:t>Switch so that \</a:t>
            </a:r>
            <a:r>
              <a:rPr lang="en-US" dirty="0" err="1"/>
              <a:t>xi_s</a:t>
            </a:r>
            <a:r>
              <a:rPr lang="en-US" dirty="0"/>
              <a:t>, \</a:t>
            </a:r>
            <a:r>
              <a:rPr lang="en-US" dirty="0" err="1"/>
              <a:t>xi_E</a:t>
            </a:r>
            <a:r>
              <a:rPr lang="en-US" dirty="0"/>
              <a:t> is \xi_2 and so on…</a:t>
            </a:r>
          </a:p>
        </p:txBody>
      </p:sp>
    </p:spTree>
    <p:extLst>
      <p:ext uri="{BB962C8B-B14F-4D97-AF65-F5344CB8AC3E}">
        <p14:creationId xmlns:p14="http://schemas.microsoft.com/office/powerpoint/2010/main" val="3391930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DF64A5-ED52-FD84-EFF8-238223F0A58B}"/>
              </a:ext>
            </a:extLst>
          </p:cNvPr>
          <p:cNvPicPr>
            <a:picLocks noChangeAspect="1"/>
          </p:cNvPicPr>
          <p:nvPr/>
        </p:nvPicPr>
        <p:blipFill>
          <a:blip r:embed="rId2"/>
          <a:stretch>
            <a:fillRect/>
          </a:stretch>
        </p:blipFill>
        <p:spPr>
          <a:xfrm>
            <a:off x="868679" y="499940"/>
            <a:ext cx="10102539" cy="5672260"/>
          </a:xfrm>
          <a:prstGeom prst="rect">
            <a:avLst/>
          </a:prstGeom>
        </p:spPr>
      </p:pic>
      <p:sp>
        <p:nvSpPr>
          <p:cNvPr id="5" name="Rectangle 4">
            <a:extLst>
              <a:ext uri="{FF2B5EF4-FFF2-40B4-BE49-F238E27FC236}">
                <a16:creationId xmlns:a16="http://schemas.microsoft.com/office/drawing/2014/main" id="{73EDD017-941B-E348-51BB-6D2C10850B65}"/>
              </a:ext>
            </a:extLst>
          </p:cNvPr>
          <p:cNvSpPr/>
          <p:nvPr/>
        </p:nvSpPr>
        <p:spPr>
          <a:xfrm>
            <a:off x="2715768" y="795528"/>
            <a:ext cx="950976" cy="4791456"/>
          </a:xfrm>
          <a:prstGeom prst="rect">
            <a:avLst/>
          </a:prstGeom>
          <a:solidFill>
            <a:srgbClr val="CCFFFF">
              <a:alpha val="4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163A6C9-FFB4-D76E-E12C-AFE5D6A1E060}"/>
              </a:ext>
            </a:extLst>
          </p:cNvPr>
          <p:cNvSpPr/>
          <p:nvPr/>
        </p:nvSpPr>
        <p:spPr>
          <a:xfrm>
            <a:off x="6843493" y="795528"/>
            <a:ext cx="950976" cy="4791456"/>
          </a:xfrm>
          <a:prstGeom prst="rect">
            <a:avLst/>
          </a:prstGeom>
          <a:solidFill>
            <a:srgbClr val="CCFFFF">
              <a:alpha val="4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3EC1A62-7BDF-CAEC-02A1-D21A8AF23144}"/>
              </a:ext>
            </a:extLst>
          </p:cNvPr>
          <p:cNvCxnSpPr/>
          <p:nvPr/>
        </p:nvCxnSpPr>
        <p:spPr>
          <a:xfrm>
            <a:off x="3666744" y="5202936"/>
            <a:ext cx="317674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BFB997-50B9-E73B-9D0F-5CC98CD195A9}"/>
              </a:ext>
            </a:extLst>
          </p:cNvPr>
          <p:cNvCxnSpPr/>
          <p:nvPr/>
        </p:nvCxnSpPr>
        <p:spPr>
          <a:xfrm>
            <a:off x="3666744" y="3191256"/>
            <a:ext cx="3176749"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32D3D92-2B3F-D8E6-8BB2-5A7169D05052}"/>
              </a:ext>
            </a:extLst>
          </p:cNvPr>
          <p:cNvCxnSpPr/>
          <p:nvPr/>
        </p:nvCxnSpPr>
        <p:spPr>
          <a:xfrm>
            <a:off x="3666744" y="1335024"/>
            <a:ext cx="3176749"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723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DF4C36-AFE2-E036-A036-48DB97018FD1}"/>
                  </a:ext>
                </a:extLst>
              </p:cNvPr>
              <p:cNvSpPr txBox="1"/>
              <p:nvPr/>
            </p:nvSpPr>
            <p:spPr>
              <a:xfrm>
                <a:off x="185467" y="556405"/>
                <a:ext cx="10242739"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𝐷</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𝐼</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𝑈</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𝐻</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𝑀</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oMath>
                  </m:oMathPara>
                </a14:m>
                <a:endParaRPr lang="en-US" sz="1400"/>
              </a:p>
            </p:txBody>
          </p:sp>
        </mc:Choice>
        <mc:Fallback xmlns="">
          <p:sp>
            <p:nvSpPr>
              <p:cNvPr id="2" name="TextBox 1">
                <a:extLst>
                  <a:ext uri="{FF2B5EF4-FFF2-40B4-BE49-F238E27FC236}">
                    <a16:creationId xmlns:a16="http://schemas.microsoft.com/office/drawing/2014/main" id="{9CDF4C36-AFE2-E036-A036-48DB97018FD1}"/>
                  </a:ext>
                </a:extLst>
              </p:cNvPr>
              <p:cNvSpPr txBox="1">
                <a:spLocks noRot="1" noChangeAspect="1" noMove="1" noResize="1" noEditPoints="1" noAdjustHandles="1" noChangeArrowheads="1" noChangeShapeType="1" noTextEdit="1"/>
              </p:cNvSpPr>
              <p:nvPr/>
            </p:nvSpPr>
            <p:spPr>
              <a:xfrm>
                <a:off x="185467" y="556405"/>
                <a:ext cx="10242739" cy="6365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FFB177-ECC8-BA05-5C41-0AF68BA91151}"/>
                  </a:ext>
                </a:extLst>
              </p:cNvPr>
              <p:cNvSpPr txBox="1"/>
              <p:nvPr/>
            </p:nvSpPr>
            <p:spPr>
              <a:xfrm>
                <a:off x="404690" y="2636833"/>
                <a:ext cx="7755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r>
                        <m:rPr>
                          <m:sty m:val="p"/>
                        </m:rPr>
                        <a:rPr lang="en-US" b="0" i="0" smtClean="0">
                          <a:latin typeface="Cambria Math" panose="02040503050406030204" pitchFamily="18" charset="0"/>
                        </a:rPr>
                        <m:t>D</m:t>
                      </m:r>
                      <m:r>
                        <a:rPr lang="en-US" b="0" i="0" smtClean="0">
                          <a:latin typeface="Cambria Math" panose="02040503050406030204" pitchFamily="18" charset="0"/>
                        </a:rPr>
                        <m:t> +</m:t>
                      </m:r>
                      <m:r>
                        <m:rPr>
                          <m:sty m:val="p"/>
                        </m:rPr>
                        <a:rPr lang="en-US" b="0" i="0" smtClean="0">
                          <a:latin typeface="Cambria Math" panose="02040503050406030204" pitchFamily="18" charset="0"/>
                        </a:rPr>
                        <m:t>R</m:t>
                      </m:r>
                      <m:r>
                        <a:rPr lang="en-US" b="0" i="0"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A3FFB177-ECC8-BA05-5C41-0AF68BA91151}"/>
                  </a:ext>
                </a:extLst>
              </p:cNvPr>
              <p:cNvSpPr txBox="1">
                <a:spLocks noRot="1" noChangeAspect="1" noMove="1" noResize="1" noEditPoints="1" noAdjustHandles="1" noChangeArrowheads="1" noChangeShapeType="1" noTextEdit="1"/>
              </p:cNvSpPr>
              <p:nvPr/>
            </p:nvSpPr>
            <p:spPr>
              <a:xfrm>
                <a:off x="404690" y="2636833"/>
                <a:ext cx="7755969" cy="276999"/>
              </a:xfrm>
              <a:prstGeom prst="rect">
                <a:avLst/>
              </a:prstGeom>
              <a:blipFill>
                <a:blip r:embed="rId4"/>
                <a:stretch>
                  <a:fillRect l="-236" t="-4444" r="-62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9C8167-EADF-45CE-F854-811986E5AB2C}"/>
                  </a:ext>
                </a:extLst>
              </p:cNvPr>
              <p:cNvSpPr txBox="1"/>
              <p:nvPr/>
            </p:nvSpPr>
            <p:spPr>
              <a:xfrm>
                <a:off x="404690" y="3052787"/>
                <a:ext cx="76813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𝑆</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𝑚</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sub>
                      </m:sSub>
                      <m:r>
                        <a:rPr lang="en-US">
                          <a:latin typeface="Cambria Math" panose="02040503050406030204" pitchFamily="18" charset="0"/>
                        </a:rPr>
                        <m:t>+</m:t>
                      </m:r>
                      <m:r>
                        <m:rPr>
                          <m:sty m:val="p"/>
                        </m:rPr>
                        <a:rPr lang="en-US">
                          <a:latin typeface="Cambria Math" panose="02040503050406030204" pitchFamily="18" charset="0"/>
                        </a:rPr>
                        <m:t>S</m:t>
                      </m:r>
                      <m:r>
                        <a:rPr lang="en-US">
                          <a:latin typeface="Cambria Math" panose="02040503050406030204" pitchFamily="18" charset="0"/>
                        </a:rPr>
                        <m:t>+</m:t>
                      </m:r>
                      <m:r>
                        <m:rPr>
                          <m:sty m:val="p"/>
                        </m:rPr>
                        <a:rPr lang="en-US">
                          <a:latin typeface="Cambria Math" panose="02040503050406030204" pitchFamily="18" charset="0"/>
                        </a:rPr>
                        <m:t>E</m:t>
                      </m:r>
                      <m:r>
                        <a:rPr lang="en-US">
                          <a:latin typeface="Cambria Math" panose="02040503050406030204" pitchFamily="18" charset="0"/>
                        </a:rPr>
                        <m:t>+</m:t>
                      </m:r>
                      <m:r>
                        <m:rPr>
                          <m:sty m:val="p"/>
                        </m:rPr>
                        <a:rPr lang="en-US">
                          <a:latin typeface="Cambria Math" panose="02040503050406030204" pitchFamily="18" charset="0"/>
                        </a:rPr>
                        <m:t>I</m:t>
                      </m:r>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 +</m:t>
                      </m:r>
                      <m:r>
                        <m:rPr>
                          <m:sty m:val="p"/>
                        </m:rPr>
                        <a:rPr lang="en-US">
                          <a:latin typeface="Cambria Math" panose="02040503050406030204" pitchFamily="18" charset="0"/>
                        </a:rPr>
                        <m:t>R</m:t>
                      </m:r>
                      <m:r>
                        <a:rPr lang="en-US">
                          <a:latin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1D9C8167-EADF-45CE-F854-811986E5AB2C}"/>
                  </a:ext>
                </a:extLst>
              </p:cNvPr>
              <p:cNvSpPr txBox="1">
                <a:spLocks noRot="1" noChangeAspect="1" noMove="1" noResize="1" noEditPoints="1" noAdjustHandles="1" noChangeArrowheads="1" noChangeShapeType="1" noTextEdit="1"/>
              </p:cNvSpPr>
              <p:nvPr/>
            </p:nvSpPr>
            <p:spPr>
              <a:xfrm>
                <a:off x="404690" y="3052787"/>
                <a:ext cx="7681334" cy="276999"/>
              </a:xfrm>
              <a:prstGeom prst="rect">
                <a:avLst/>
              </a:prstGeom>
              <a:blipFill>
                <a:blip r:embed="rId5"/>
                <a:stretch>
                  <a:fillRect l="-79" t="-2222" r="-5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E815B4-E6A2-E07A-6674-8503FB00760F}"/>
                  </a:ext>
                </a:extLst>
              </p:cNvPr>
              <p:cNvSpPr txBox="1"/>
              <p:nvPr/>
            </p:nvSpPr>
            <p:spPr>
              <a:xfrm>
                <a:off x="404690" y="2220879"/>
                <a:ext cx="5148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m:t>
                          </m:r>
                        </m:sub>
                      </m:sSub>
                      <m:r>
                        <a:rPr lang="en-US" b="0" i="1" smtClean="0">
                          <a:latin typeface="Cambria Math" panose="02040503050406030204" pitchFamily="18" charset="0"/>
                        </a:rPr>
                        <m:t>=0.1,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𝑈</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𝐻</m:t>
                          </m:r>
                        </m:sub>
                      </m:sSub>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m:t>
                          </m:r>
                        </m:sub>
                      </m:sSub>
                      <m:r>
                        <a:rPr lang="en-US" b="0" i="1" smtClean="0">
                          <a:latin typeface="Cambria Math" panose="02040503050406030204" pitchFamily="18" charset="0"/>
                        </a:rPr>
                        <m:t>=0.1</m:t>
                      </m:r>
                    </m:oMath>
                  </m:oMathPara>
                </a14:m>
                <a:endParaRPr lang="en-US"/>
              </a:p>
            </p:txBody>
          </p:sp>
        </mc:Choice>
        <mc:Fallback xmlns="">
          <p:sp>
            <p:nvSpPr>
              <p:cNvPr id="6" name="TextBox 5">
                <a:extLst>
                  <a:ext uri="{FF2B5EF4-FFF2-40B4-BE49-F238E27FC236}">
                    <a16:creationId xmlns:a16="http://schemas.microsoft.com/office/drawing/2014/main" id="{8DE815B4-E6A2-E07A-6674-8503FB00760F}"/>
                  </a:ext>
                </a:extLst>
              </p:cNvPr>
              <p:cNvSpPr txBox="1">
                <a:spLocks noRot="1" noChangeAspect="1" noMove="1" noResize="1" noEditPoints="1" noAdjustHandles="1" noChangeArrowheads="1" noChangeShapeType="1" noTextEdit="1"/>
              </p:cNvSpPr>
              <p:nvPr/>
            </p:nvSpPr>
            <p:spPr>
              <a:xfrm>
                <a:off x="404690" y="2220879"/>
                <a:ext cx="5148397" cy="276999"/>
              </a:xfrm>
              <a:prstGeom prst="rect">
                <a:avLst/>
              </a:prstGeom>
              <a:blipFill>
                <a:blip r:embed="rId6"/>
                <a:stretch>
                  <a:fillRect l="-237" r="-71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4781BB-383B-050B-DEB9-01ABEBA78285}"/>
                  </a:ext>
                </a:extLst>
              </p:cNvPr>
              <p:cNvSpPr txBox="1"/>
              <p:nvPr/>
            </p:nvSpPr>
            <p:spPr>
              <a:xfrm>
                <a:off x="404690" y="4047188"/>
                <a:ext cx="173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=9.7</m:t>
                      </m:r>
                      <m:r>
                        <a:rPr lang="en-US" b="0" i="1" smtClean="0">
                          <a:latin typeface="Cambria Math" panose="02040503050406030204" pitchFamily="18" charset="0"/>
                        </a:rPr>
                        <m:t>𝐸</m:t>
                      </m:r>
                      <m:r>
                        <a:rPr lang="en-US" b="0" i="1" smtClean="0">
                          <a:latin typeface="Cambria Math" panose="02040503050406030204" pitchFamily="18" charset="0"/>
                        </a:rPr>
                        <m:t>6 −24</m:t>
                      </m:r>
                    </m:oMath>
                  </m:oMathPara>
                </a14:m>
                <a:endParaRPr lang="en-US"/>
              </a:p>
            </p:txBody>
          </p:sp>
        </mc:Choice>
        <mc:Fallback xmlns="">
          <p:sp>
            <p:nvSpPr>
              <p:cNvPr id="7" name="TextBox 6">
                <a:extLst>
                  <a:ext uri="{FF2B5EF4-FFF2-40B4-BE49-F238E27FC236}">
                    <a16:creationId xmlns:a16="http://schemas.microsoft.com/office/drawing/2014/main" id="{D64781BB-383B-050B-DEB9-01ABEBA78285}"/>
                  </a:ext>
                </a:extLst>
              </p:cNvPr>
              <p:cNvSpPr txBox="1">
                <a:spLocks noRot="1" noChangeAspect="1" noMove="1" noResize="1" noEditPoints="1" noAdjustHandles="1" noChangeArrowheads="1" noChangeShapeType="1" noTextEdit="1"/>
              </p:cNvSpPr>
              <p:nvPr/>
            </p:nvSpPr>
            <p:spPr>
              <a:xfrm>
                <a:off x="404690" y="4047188"/>
                <a:ext cx="1733873" cy="276999"/>
              </a:xfrm>
              <a:prstGeom prst="rect">
                <a:avLst/>
              </a:prstGeom>
              <a:blipFill>
                <a:blip r:embed="rId7"/>
                <a:stretch>
                  <a:fillRect l="-2456" r="-280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67A5F8-7B0D-6B00-8D70-E50A6ACAE924}"/>
                  </a:ext>
                </a:extLst>
              </p:cNvPr>
              <p:cNvSpPr txBox="1"/>
              <p:nvPr/>
            </p:nvSpPr>
            <p:spPr>
              <a:xfrm>
                <a:off x="404690" y="4324187"/>
                <a:ext cx="844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=24 </m:t>
                      </m:r>
                    </m:oMath>
                  </m:oMathPara>
                </a14:m>
                <a:endParaRPr lang="en-US"/>
              </a:p>
            </p:txBody>
          </p:sp>
        </mc:Choice>
        <mc:Fallback xmlns="">
          <p:sp>
            <p:nvSpPr>
              <p:cNvPr id="8" name="TextBox 7">
                <a:extLst>
                  <a:ext uri="{FF2B5EF4-FFF2-40B4-BE49-F238E27FC236}">
                    <a16:creationId xmlns:a16="http://schemas.microsoft.com/office/drawing/2014/main" id="{9E67A5F8-7B0D-6B00-8D70-E50A6ACAE924}"/>
                  </a:ext>
                </a:extLst>
              </p:cNvPr>
              <p:cNvSpPr txBox="1">
                <a:spLocks noRot="1" noChangeAspect="1" noMove="1" noResize="1" noEditPoints="1" noAdjustHandles="1" noChangeArrowheads="1" noChangeShapeType="1" noTextEdit="1"/>
              </p:cNvSpPr>
              <p:nvPr/>
            </p:nvSpPr>
            <p:spPr>
              <a:xfrm>
                <a:off x="404690" y="4324187"/>
                <a:ext cx="844014" cy="276999"/>
              </a:xfrm>
              <a:prstGeom prst="rect">
                <a:avLst/>
              </a:prstGeom>
              <a:blipFill>
                <a:blip r:embed="rId8"/>
                <a:stretch>
                  <a:fillRect l="-5755" b="-152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95A48D3-FD99-3195-F050-8289EEBD6437}"/>
              </a:ext>
            </a:extLst>
          </p:cNvPr>
          <p:cNvSpPr txBox="1"/>
          <p:nvPr/>
        </p:nvSpPr>
        <p:spPr>
          <a:xfrm>
            <a:off x="364487" y="3770189"/>
            <a:ext cx="1768433" cy="369332"/>
          </a:xfrm>
          <a:prstGeom prst="rect">
            <a:avLst/>
          </a:prstGeom>
          <a:noFill/>
        </p:spPr>
        <p:txBody>
          <a:bodyPr wrap="none" rtlCol="0">
            <a:spAutoFit/>
          </a:bodyPr>
          <a:lstStyle/>
          <a:p>
            <a:r>
              <a:rPr lang="en-US"/>
              <a:t>Initial Conditions</a:t>
            </a:r>
          </a:p>
        </p:txBody>
      </p:sp>
      <p:sp>
        <p:nvSpPr>
          <p:cNvPr id="10" name="TextBox 9">
            <a:extLst>
              <a:ext uri="{FF2B5EF4-FFF2-40B4-BE49-F238E27FC236}">
                <a16:creationId xmlns:a16="http://schemas.microsoft.com/office/drawing/2014/main" id="{464FC94B-6FDF-7080-3B7A-74CD58805EEA}"/>
              </a:ext>
            </a:extLst>
          </p:cNvPr>
          <p:cNvSpPr txBox="1"/>
          <p:nvPr/>
        </p:nvSpPr>
        <p:spPr>
          <a:xfrm>
            <a:off x="364486" y="4555931"/>
            <a:ext cx="3157531" cy="369332"/>
          </a:xfrm>
          <a:prstGeom prst="rect">
            <a:avLst/>
          </a:prstGeom>
          <a:noFill/>
        </p:spPr>
        <p:txBody>
          <a:bodyPr wrap="none" rtlCol="0">
            <a:spAutoFit/>
          </a:bodyPr>
          <a:lstStyle/>
          <a:p>
            <a:r>
              <a:rPr lang="en-US" dirty="0"/>
              <a:t>Other parameters start from 0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4356AC-30A6-0375-ECC6-675C4B3FB9B1}"/>
                  </a:ext>
                </a:extLst>
              </p:cNvPr>
              <p:cNvSpPr txBox="1"/>
              <p:nvPr/>
            </p:nvSpPr>
            <p:spPr>
              <a:xfrm>
                <a:off x="74524" y="1402171"/>
                <a:ext cx="2058396" cy="609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 </m:t>
                      </m:r>
                      <m:nary>
                        <m:naryPr>
                          <m:chr m:val="∑"/>
                          <m:ctrlPr>
                            <a:rPr lang="en-US" sz="1200" i="1" smtClean="0">
                              <a:latin typeface="Cambria Math" panose="02040503050406030204" pitchFamily="18" charset="0"/>
                            </a:rPr>
                          </m:ctrlPr>
                        </m:naryPr>
                        <m:sub>
                          <m:r>
                            <a:rPr lang="en-US" sz="1200" b="0" i="1" smtClean="0">
                              <a:latin typeface="Cambria Math" panose="02040503050406030204" pitchFamily="18" charset="0"/>
                            </a:rPr>
                            <m:t>𝜏</m:t>
                          </m:r>
                          <m:r>
                            <a:rPr lang="en-US" sz="1200" b="0" i="1" smtClean="0">
                              <a:latin typeface="Cambria Math" panose="02040503050406030204" pitchFamily="18" charset="0"/>
                            </a:rPr>
                            <m:t>=0</m:t>
                          </m:r>
                        </m:sub>
                        <m:sup>
                          <m:r>
                            <a:rPr lang="en-US" sz="1200" b="0" i="1" smtClean="0">
                              <a:latin typeface="Cambria Math" panose="02040503050406030204" pitchFamily="18" charset="0"/>
                            </a:rPr>
                            <m:t>𝑡</m:t>
                          </m:r>
                        </m:sup>
                        <m:e>
                          <m:r>
                            <a:rPr lang="en-US" sz="1200" b="0" i="1" smtClean="0">
                              <a:latin typeface="Cambria Math" panose="02040503050406030204" pitchFamily="18" charset="0"/>
                            </a:rPr>
                            <m:t>𝑈</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e>
                      </m:nary>
                    </m:oMath>
                  </m:oMathPara>
                </a14:m>
                <a:endParaRPr lang="en-US"/>
              </a:p>
            </p:txBody>
          </p:sp>
        </mc:Choice>
        <mc:Fallback xmlns="">
          <p:sp>
            <p:nvSpPr>
              <p:cNvPr id="12" name="TextBox 11">
                <a:extLst>
                  <a:ext uri="{FF2B5EF4-FFF2-40B4-BE49-F238E27FC236}">
                    <a16:creationId xmlns:a16="http://schemas.microsoft.com/office/drawing/2014/main" id="{DC4356AC-30A6-0375-ECC6-675C4B3FB9B1}"/>
                  </a:ext>
                </a:extLst>
              </p:cNvPr>
              <p:cNvSpPr txBox="1">
                <a:spLocks noRot="1" noChangeAspect="1" noMove="1" noResize="1" noEditPoints="1" noAdjustHandles="1" noChangeArrowheads="1" noChangeShapeType="1" noTextEdit="1"/>
              </p:cNvSpPr>
              <p:nvPr/>
            </p:nvSpPr>
            <p:spPr>
              <a:xfrm>
                <a:off x="74524" y="1402171"/>
                <a:ext cx="2058396" cy="609462"/>
              </a:xfrm>
              <a:prstGeom prst="rect">
                <a:avLst/>
              </a:prstGeom>
              <a:blipFill>
                <a:blip r:embed="rId9"/>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A3D837-4D97-482F-060E-27A6C7A41E32}"/>
              </a:ext>
            </a:extLst>
          </p:cNvPr>
          <p:cNvSpPr txBox="1"/>
          <p:nvPr/>
        </p:nvSpPr>
        <p:spPr>
          <a:xfrm>
            <a:off x="5000997" y="-22172"/>
            <a:ext cx="1912062" cy="369332"/>
          </a:xfrm>
          <a:prstGeom prst="rect">
            <a:avLst/>
          </a:prstGeom>
          <a:noFill/>
        </p:spPr>
        <p:txBody>
          <a:bodyPr wrap="none" rtlCol="0">
            <a:spAutoFit/>
          </a:bodyPr>
          <a:lstStyle/>
          <a:p>
            <a:r>
              <a:rPr lang="en-US"/>
              <a:t>Objective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34066-1503-E8FC-D1D6-FA48AA5323FB}"/>
                  </a:ext>
                </a:extLst>
              </p:cNvPr>
              <p:cNvSpPr txBox="1"/>
              <p:nvPr/>
            </p:nvSpPr>
            <p:spPr>
              <a:xfrm>
                <a:off x="286195" y="4925263"/>
                <a:ext cx="22868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A8F34066-1503-E8FC-D1D6-FA48AA5323FB}"/>
                  </a:ext>
                </a:extLst>
              </p:cNvPr>
              <p:cNvSpPr txBox="1">
                <a:spLocks noRot="1" noChangeAspect="1" noMove="1" noResize="1" noEditPoints="1" noAdjustHandles="1" noChangeArrowheads="1" noChangeShapeType="1" noTextEdit="1"/>
              </p:cNvSpPr>
              <p:nvPr/>
            </p:nvSpPr>
            <p:spPr>
              <a:xfrm>
                <a:off x="286195" y="4925263"/>
                <a:ext cx="2286844" cy="276999"/>
              </a:xfrm>
              <a:prstGeom prst="rect">
                <a:avLst/>
              </a:prstGeom>
              <a:blipFill>
                <a:blip r:embed="rId10"/>
                <a:stretch>
                  <a:fillRect l="-2133" t="-2222" r="-186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EC2EB3-6A37-0D7D-DDF1-FCCB77DE7727}"/>
                  </a:ext>
                </a:extLst>
              </p:cNvPr>
              <p:cNvSpPr txBox="1"/>
              <p:nvPr/>
            </p:nvSpPr>
            <p:spPr>
              <a:xfrm>
                <a:off x="286195" y="5226389"/>
                <a:ext cx="3520194"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h</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m:t>
                      </m:r>
                    </m:oMath>
                  </m:oMathPara>
                </a14:m>
                <a:endParaRPr lang="en-US" dirty="0"/>
              </a:p>
            </p:txBody>
          </p:sp>
        </mc:Choice>
        <mc:Fallback xmlns="">
          <p:sp>
            <p:nvSpPr>
              <p:cNvPr id="11" name="TextBox 10">
                <a:extLst>
                  <a:ext uri="{FF2B5EF4-FFF2-40B4-BE49-F238E27FC236}">
                    <a16:creationId xmlns:a16="http://schemas.microsoft.com/office/drawing/2014/main" id="{39EC2EB3-6A37-0D7D-DDF1-FCCB77DE7727}"/>
                  </a:ext>
                </a:extLst>
              </p:cNvPr>
              <p:cNvSpPr txBox="1">
                <a:spLocks noRot="1" noChangeAspect="1" noMove="1" noResize="1" noEditPoints="1" noAdjustHandles="1" noChangeArrowheads="1" noChangeShapeType="1" noTextEdit="1"/>
              </p:cNvSpPr>
              <p:nvPr/>
            </p:nvSpPr>
            <p:spPr>
              <a:xfrm>
                <a:off x="286195" y="5226389"/>
                <a:ext cx="3520194" cy="303096"/>
              </a:xfrm>
              <a:prstGeom prst="rect">
                <a:avLst/>
              </a:prstGeom>
              <a:blipFill>
                <a:blip r:embed="rId11"/>
                <a:stretch>
                  <a:fillRect l="-1213" r="-104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451590-DC5A-FC90-48B6-D2C9190F80B4}"/>
                  </a:ext>
                </a:extLst>
              </p:cNvPr>
              <p:cNvSpPr txBox="1"/>
              <p:nvPr/>
            </p:nvSpPr>
            <p:spPr>
              <a:xfrm>
                <a:off x="374393" y="5862425"/>
                <a:ext cx="1411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r>
                        <a:rPr lang="en-US" b="0" i="1" smtClean="0">
                          <a:latin typeface="Cambria Math" panose="02040503050406030204" pitchFamily="18" charset="0"/>
                        </a:rPr>
                        <m:t>𝛽</m:t>
                      </m:r>
                      <m:r>
                        <a:rPr lang="en-US" b="0" i="1" smtClean="0">
                          <a:latin typeface="Cambria Math" panose="02040503050406030204" pitchFamily="18" charset="0"/>
                        </a:rPr>
                        <m:t>≤0.4</m:t>
                      </m:r>
                    </m:oMath>
                  </m:oMathPara>
                </a14:m>
                <a:endParaRPr lang="en-US"/>
              </a:p>
            </p:txBody>
          </p:sp>
        </mc:Choice>
        <mc:Fallback xmlns="">
          <p:sp>
            <p:nvSpPr>
              <p:cNvPr id="15" name="TextBox 14">
                <a:extLst>
                  <a:ext uri="{FF2B5EF4-FFF2-40B4-BE49-F238E27FC236}">
                    <a16:creationId xmlns:a16="http://schemas.microsoft.com/office/drawing/2014/main" id="{3F451590-DC5A-FC90-48B6-D2C9190F80B4}"/>
                  </a:ext>
                </a:extLst>
              </p:cNvPr>
              <p:cNvSpPr txBox="1">
                <a:spLocks noRot="1" noChangeAspect="1" noMove="1" noResize="1" noEditPoints="1" noAdjustHandles="1" noChangeArrowheads="1" noChangeShapeType="1" noTextEdit="1"/>
              </p:cNvSpPr>
              <p:nvPr/>
            </p:nvSpPr>
            <p:spPr>
              <a:xfrm>
                <a:off x="374393" y="5862425"/>
                <a:ext cx="1411219" cy="276999"/>
              </a:xfrm>
              <a:prstGeom prst="rect">
                <a:avLst/>
              </a:prstGeom>
              <a:blipFill>
                <a:blip r:embed="rId12"/>
                <a:stretch>
                  <a:fillRect l="-3448"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B8A839-BDC8-2ECC-1338-3D6A1013B446}"/>
                  </a:ext>
                </a:extLst>
              </p:cNvPr>
              <p:cNvSpPr txBox="1"/>
              <p:nvPr/>
            </p:nvSpPr>
            <p:spPr>
              <a:xfrm>
                <a:off x="374393" y="6163095"/>
                <a:ext cx="1782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.001≤</m:t>
                      </m:r>
                      <m:r>
                        <a:rPr lang="en-US" b="0" i="1" smtClean="0">
                          <a:latin typeface="Cambria Math" panose="02040503050406030204" pitchFamily="18" charset="0"/>
                        </a:rPr>
                        <m:t>𝜇</m:t>
                      </m:r>
                      <m:r>
                        <a:rPr lang="en-US" b="0" i="1" smtClean="0">
                          <a:latin typeface="Cambria Math" panose="02040503050406030204" pitchFamily="18" charset="0"/>
                        </a:rPr>
                        <m:t>≤0.01</m:t>
                      </m:r>
                    </m:oMath>
                  </m:oMathPara>
                </a14:m>
                <a:endParaRPr lang="en-US"/>
              </a:p>
            </p:txBody>
          </p:sp>
        </mc:Choice>
        <mc:Fallback xmlns="">
          <p:sp>
            <p:nvSpPr>
              <p:cNvPr id="16" name="TextBox 15">
                <a:extLst>
                  <a:ext uri="{FF2B5EF4-FFF2-40B4-BE49-F238E27FC236}">
                    <a16:creationId xmlns:a16="http://schemas.microsoft.com/office/drawing/2014/main" id="{47B8A839-BDC8-2ECC-1338-3D6A1013B446}"/>
                  </a:ext>
                </a:extLst>
              </p:cNvPr>
              <p:cNvSpPr txBox="1">
                <a:spLocks noRot="1" noChangeAspect="1" noMove="1" noResize="1" noEditPoints="1" noAdjustHandles="1" noChangeArrowheads="1" noChangeShapeType="1" noTextEdit="1"/>
              </p:cNvSpPr>
              <p:nvPr/>
            </p:nvSpPr>
            <p:spPr>
              <a:xfrm>
                <a:off x="374393" y="6163095"/>
                <a:ext cx="1782347" cy="276999"/>
              </a:xfrm>
              <a:prstGeom prst="rect">
                <a:avLst/>
              </a:prstGeom>
              <a:blipFill>
                <a:blip r:embed="rId13"/>
                <a:stretch>
                  <a:fillRect l="-2389" r="-2730"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47C10A-F47E-087F-E575-EC85A71BA04A}"/>
                  </a:ext>
                </a:extLst>
              </p:cNvPr>
              <p:cNvSpPr txBox="1"/>
              <p:nvPr/>
            </p:nvSpPr>
            <p:spPr>
              <a:xfrm>
                <a:off x="364486" y="6416497"/>
                <a:ext cx="1379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r>
                        <a:rPr lang="en-US" b="0" i="1" smtClean="0">
                          <a:latin typeface="Cambria Math" panose="02040503050406030204" pitchFamily="18" charset="0"/>
                        </a:rPr>
                        <m:t>𝜖</m:t>
                      </m:r>
                      <m:r>
                        <a:rPr lang="en-US" b="0" i="1" smtClean="0">
                          <a:latin typeface="Cambria Math" panose="02040503050406030204" pitchFamily="18" charset="0"/>
                        </a:rPr>
                        <m:t>≤1.0</m:t>
                      </m:r>
                    </m:oMath>
                  </m:oMathPara>
                </a14:m>
                <a:endParaRPr lang="en-US" dirty="0"/>
              </a:p>
            </p:txBody>
          </p:sp>
        </mc:Choice>
        <mc:Fallback xmlns="">
          <p:sp>
            <p:nvSpPr>
              <p:cNvPr id="17" name="TextBox 16">
                <a:extLst>
                  <a:ext uri="{FF2B5EF4-FFF2-40B4-BE49-F238E27FC236}">
                    <a16:creationId xmlns:a16="http://schemas.microsoft.com/office/drawing/2014/main" id="{E747C10A-F47E-087F-E575-EC85A71BA04A}"/>
                  </a:ext>
                </a:extLst>
              </p:cNvPr>
              <p:cNvSpPr txBox="1">
                <a:spLocks noRot="1" noChangeAspect="1" noMove="1" noResize="1" noEditPoints="1" noAdjustHandles="1" noChangeArrowheads="1" noChangeShapeType="1" noTextEdit="1"/>
              </p:cNvSpPr>
              <p:nvPr/>
            </p:nvSpPr>
            <p:spPr>
              <a:xfrm>
                <a:off x="364486" y="6416497"/>
                <a:ext cx="1379480" cy="276999"/>
              </a:xfrm>
              <a:prstGeom prst="rect">
                <a:avLst/>
              </a:prstGeom>
              <a:blipFill>
                <a:blip r:embed="rId14"/>
                <a:stretch>
                  <a:fillRect l="-3982" r="-354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881834-F4C5-6011-0C40-A7B1CB746001}"/>
                  </a:ext>
                </a:extLst>
              </p:cNvPr>
              <p:cNvSpPr txBox="1"/>
              <p:nvPr/>
            </p:nvSpPr>
            <p:spPr>
              <a:xfrm>
                <a:off x="2248913" y="5886022"/>
                <a:ext cx="152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r>
                        <a:rPr lang="en-US" b="0" i="1" smtClean="0">
                          <a:latin typeface="Cambria Math" panose="02040503050406030204" pitchFamily="18" charset="0"/>
                        </a:rPr>
                        <m:t>𝛾</m:t>
                      </m:r>
                      <m:r>
                        <a:rPr lang="en-US" b="0" i="1" smtClean="0">
                          <a:latin typeface="Cambria Math" panose="02040503050406030204" pitchFamily="18" charset="0"/>
                        </a:rPr>
                        <m:t>≤0.3</m:t>
                      </m:r>
                    </m:oMath>
                  </m:oMathPara>
                </a14:m>
                <a:endParaRPr lang="en-US"/>
              </a:p>
            </p:txBody>
          </p:sp>
        </mc:Choice>
        <mc:Fallback xmlns="">
          <p:sp>
            <p:nvSpPr>
              <p:cNvPr id="18" name="TextBox 17">
                <a:extLst>
                  <a:ext uri="{FF2B5EF4-FFF2-40B4-BE49-F238E27FC236}">
                    <a16:creationId xmlns:a16="http://schemas.microsoft.com/office/drawing/2014/main" id="{7F881834-F4C5-6011-0C40-A7B1CB746001}"/>
                  </a:ext>
                </a:extLst>
              </p:cNvPr>
              <p:cNvSpPr txBox="1">
                <a:spLocks noRot="1" noChangeAspect="1" noMove="1" noResize="1" noEditPoints="1" noAdjustHandles="1" noChangeArrowheads="1" noChangeShapeType="1" noTextEdit="1"/>
              </p:cNvSpPr>
              <p:nvPr/>
            </p:nvSpPr>
            <p:spPr>
              <a:xfrm>
                <a:off x="2248913" y="5886022"/>
                <a:ext cx="1521057" cy="276999"/>
              </a:xfrm>
              <a:prstGeom prst="rect">
                <a:avLst/>
              </a:prstGeom>
              <a:blipFill>
                <a:blip r:embed="rId15"/>
                <a:stretch>
                  <a:fillRect l="-3614" r="-361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9B9FBD-CEB3-51EA-432B-EA706F6CACEA}"/>
                  </a:ext>
                </a:extLst>
              </p:cNvPr>
              <p:cNvSpPr txBox="1"/>
              <p:nvPr/>
            </p:nvSpPr>
            <p:spPr>
              <a:xfrm>
                <a:off x="2215473" y="6186692"/>
                <a:ext cx="161858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dirty="0"/>
              </a:p>
            </p:txBody>
          </p:sp>
        </mc:Choice>
        <mc:Fallback xmlns="">
          <p:sp>
            <p:nvSpPr>
              <p:cNvPr id="19" name="TextBox 18">
                <a:extLst>
                  <a:ext uri="{FF2B5EF4-FFF2-40B4-BE49-F238E27FC236}">
                    <a16:creationId xmlns:a16="http://schemas.microsoft.com/office/drawing/2014/main" id="{2E9B9FBD-CEB3-51EA-432B-EA706F6CACEA}"/>
                  </a:ext>
                </a:extLst>
              </p:cNvPr>
              <p:cNvSpPr txBox="1">
                <a:spLocks noRot="1" noChangeAspect="1" noMove="1" noResize="1" noEditPoints="1" noAdjustHandles="1" noChangeArrowheads="1" noChangeShapeType="1" noTextEdit="1"/>
              </p:cNvSpPr>
              <p:nvPr/>
            </p:nvSpPr>
            <p:spPr>
              <a:xfrm>
                <a:off x="2215473" y="6186692"/>
                <a:ext cx="1618584" cy="302199"/>
              </a:xfrm>
              <a:prstGeom prst="rect">
                <a:avLst/>
              </a:prstGeom>
              <a:blipFill>
                <a:blip r:embed="rId16"/>
                <a:stretch>
                  <a:fillRect l="-2632" r="-3008"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735A-3F67-B7F7-5A0A-F899AD8B7120}"/>
                  </a:ext>
                </a:extLst>
              </p:cNvPr>
              <p:cNvSpPr txBox="1"/>
              <p:nvPr/>
            </p:nvSpPr>
            <p:spPr>
              <a:xfrm>
                <a:off x="2239006" y="6440094"/>
                <a:ext cx="158908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dirty="0"/>
              </a:p>
            </p:txBody>
          </p:sp>
        </mc:Choice>
        <mc:Fallback xmlns="">
          <p:sp>
            <p:nvSpPr>
              <p:cNvPr id="20" name="TextBox 19">
                <a:extLst>
                  <a:ext uri="{FF2B5EF4-FFF2-40B4-BE49-F238E27FC236}">
                    <a16:creationId xmlns:a16="http://schemas.microsoft.com/office/drawing/2014/main" id="{8F54735A-3F67-B7F7-5A0A-F899AD8B7120}"/>
                  </a:ext>
                </a:extLst>
              </p:cNvPr>
              <p:cNvSpPr txBox="1">
                <a:spLocks noRot="1" noChangeAspect="1" noMove="1" noResize="1" noEditPoints="1" noAdjustHandles="1" noChangeArrowheads="1" noChangeShapeType="1" noTextEdit="1"/>
              </p:cNvSpPr>
              <p:nvPr/>
            </p:nvSpPr>
            <p:spPr>
              <a:xfrm>
                <a:off x="2239006" y="6440094"/>
                <a:ext cx="1589088" cy="303096"/>
              </a:xfrm>
              <a:prstGeom prst="rect">
                <a:avLst/>
              </a:prstGeom>
              <a:blipFill>
                <a:blip r:embed="rId17"/>
                <a:stretch>
                  <a:fillRect l="-2682" r="-3448"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5828CF2-A5B9-709F-77C6-9430888C9F18}"/>
                  </a:ext>
                </a:extLst>
              </p:cNvPr>
              <p:cNvSpPr txBox="1"/>
              <p:nvPr/>
            </p:nvSpPr>
            <p:spPr>
              <a:xfrm>
                <a:off x="4011416" y="6174242"/>
                <a:ext cx="159928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dirty="0"/>
              </a:p>
            </p:txBody>
          </p:sp>
        </mc:Choice>
        <mc:Fallback xmlns="">
          <p:sp>
            <p:nvSpPr>
              <p:cNvPr id="122" name="TextBox 121">
                <a:extLst>
                  <a:ext uri="{FF2B5EF4-FFF2-40B4-BE49-F238E27FC236}">
                    <a16:creationId xmlns:a16="http://schemas.microsoft.com/office/drawing/2014/main" id="{B5828CF2-A5B9-709F-77C6-9430888C9F18}"/>
                  </a:ext>
                </a:extLst>
              </p:cNvPr>
              <p:cNvSpPr txBox="1">
                <a:spLocks noRot="1" noChangeAspect="1" noMove="1" noResize="1" noEditPoints="1" noAdjustHandles="1" noChangeArrowheads="1" noChangeShapeType="1" noTextEdit="1"/>
              </p:cNvSpPr>
              <p:nvPr/>
            </p:nvSpPr>
            <p:spPr>
              <a:xfrm>
                <a:off x="4011416" y="6174242"/>
                <a:ext cx="1599284" cy="302199"/>
              </a:xfrm>
              <a:prstGeom prst="rect">
                <a:avLst/>
              </a:prstGeom>
              <a:blipFill>
                <a:blip r:embed="rId18"/>
                <a:stretch>
                  <a:fillRect l="-2672" r="-3435"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0717CC7-19C6-B281-0CE5-A97FABBCF682}"/>
                  </a:ext>
                </a:extLst>
              </p:cNvPr>
              <p:cNvSpPr txBox="1"/>
              <p:nvPr/>
            </p:nvSpPr>
            <p:spPr>
              <a:xfrm>
                <a:off x="4021252" y="6483802"/>
                <a:ext cx="156183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dirty="0"/>
              </a:p>
            </p:txBody>
          </p:sp>
        </mc:Choice>
        <mc:Fallback xmlns="">
          <p:sp>
            <p:nvSpPr>
              <p:cNvPr id="123" name="TextBox 122">
                <a:extLst>
                  <a:ext uri="{FF2B5EF4-FFF2-40B4-BE49-F238E27FC236}">
                    <a16:creationId xmlns:a16="http://schemas.microsoft.com/office/drawing/2014/main" id="{D0717CC7-19C6-B281-0CE5-A97FABBCF682}"/>
                  </a:ext>
                </a:extLst>
              </p:cNvPr>
              <p:cNvSpPr txBox="1">
                <a:spLocks noRot="1" noChangeAspect="1" noMove="1" noResize="1" noEditPoints="1" noAdjustHandles="1" noChangeArrowheads="1" noChangeShapeType="1" noTextEdit="1"/>
              </p:cNvSpPr>
              <p:nvPr/>
            </p:nvSpPr>
            <p:spPr>
              <a:xfrm>
                <a:off x="4021252" y="6483802"/>
                <a:ext cx="1561838" cy="303096"/>
              </a:xfrm>
              <a:prstGeom prst="rect">
                <a:avLst/>
              </a:prstGeom>
              <a:blipFill>
                <a:blip r:embed="rId19"/>
                <a:stretch>
                  <a:fillRect l="-3516" r="-3125" b="-18367"/>
                </a:stretch>
              </a:blipFill>
            </p:spPr>
            <p:txBody>
              <a:bodyPr/>
              <a:lstStyle/>
              <a:p>
                <a:r>
                  <a:rPr lang="en-US">
                    <a:noFill/>
                  </a:rPr>
                  <a:t> </a:t>
                </a:r>
              </a:p>
            </p:txBody>
          </p:sp>
        </mc:Fallback>
      </mc:AlternateContent>
    </p:spTree>
    <p:extLst>
      <p:ext uri="{BB962C8B-B14F-4D97-AF65-F5344CB8AC3E}">
        <p14:creationId xmlns:p14="http://schemas.microsoft.com/office/powerpoint/2010/main" val="23054994"/>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28F563-F94F-88AE-2F9F-CBF82FF02C4B}"/>
              </a:ext>
            </a:extLst>
          </p:cNvPr>
          <p:cNvPicPr>
            <a:picLocks noChangeAspect="1"/>
          </p:cNvPicPr>
          <p:nvPr/>
        </p:nvPicPr>
        <p:blipFill>
          <a:blip r:embed="rId2">
            <a:extLst>
              <a:ext uri="{28A0092B-C50C-407E-A947-70E740481C1C}">
                <a14:useLocalDpi xmlns:a14="http://schemas.microsoft.com/office/drawing/2010/main" val="0"/>
              </a:ext>
            </a:extLst>
          </a:blip>
          <a:srcRect l="2884" r="2884"/>
          <a:stretch/>
        </p:blipFill>
        <p:spPr>
          <a:xfrm>
            <a:off x="877824" y="854964"/>
            <a:ext cx="10058400" cy="5148072"/>
          </a:xfrm>
          <a:prstGeom prst="rect">
            <a:avLst/>
          </a:prstGeom>
        </p:spPr>
      </p:pic>
      <p:sp>
        <p:nvSpPr>
          <p:cNvPr id="4" name="TextBox 3">
            <a:extLst>
              <a:ext uri="{FF2B5EF4-FFF2-40B4-BE49-F238E27FC236}">
                <a16:creationId xmlns:a16="http://schemas.microsoft.com/office/drawing/2014/main" id="{A43BDBBD-BD75-3CEE-5F06-F5C156B837BB}"/>
              </a:ext>
            </a:extLst>
          </p:cNvPr>
          <p:cNvSpPr txBox="1"/>
          <p:nvPr/>
        </p:nvSpPr>
        <p:spPr>
          <a:xfrm>
            <a:off x="4658156" y="137160"/>
            <a:ext cx="2497735" cy="369332"/>
          </a:xfrm>
          <a:prstGeom prst="rect">
            <a:avLst/>
          </a:prstGeom>
          <a:noFill/>
        </p:spPr>
        <p:txBody>
          <a:bodyPr wrap="none" rtlCol="0">
            <a:spAutoFit/>
          </a:bodyPr>
          <a:lstStyle/>
          <a:p>
            <a:r>
              <a:rPr lang="en-US" dirty="0"/>
              <a:t>UKF variable estimations</a:t>
            </a:r>
          </a:p>
        </p:txBody>
      </p:sp>
    </p:spTree>
    <p:extLst>
      <p:ext uri="{BB962C8B-B14F-4D97-AF65-F5344CB8AC3E}">
        <p14:creationId xmlns:p14="http://schemas.microsoft.com/office/powerpoint/2010/main" val="422870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CC59D07-3713-9B8F-03F8-E9F957956CF8}"/>
                  </a:ext>
                </a:extLst>
              </p:cNvPr>
              <p:cNvSpPr txBox="1"/>
              <p:nvPr/>
            </p:nvSpPr>
            <p:spPr>
              <a:xfrm>
                <a:off x="386964" y="5521564"/>
                <a:ext cx="4185505"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𝑇</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sub>
                      </m:sSub>
                      <m:r>
                        <a:rPr lang="en-US" i="1">
                          <a:latin typeface="Cambria Math" panose="02040503050406030204" pitchFamily="18" charset="0"/>
                        </a:rPr>
                        <m:t>=</m:t>
                      </m:r>
                      <m:r>
                        <a:rPr lang="en-US" i="1">
                          <a:latin typeface="Cambria Math" panose="02040503050406030204" pitchFamily="18" charset="0"/>
                        </a:rPr>
                        <m:t>𝐻</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oMath>
                  </m:oMathPara>
                </a14:m>
                <a:endParaRPr lang="en-US" i="1">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3CC59D07-3713-9B8F-03F8-E9F957956CF8}"/>
                  </a:ext>
                </a:extLst>
              </p:cNvPr>
              <p:cNvSpPr txBox="1">
                <a:spLocks noRot="1" noChangeAspect="1" noMove="1" noResize="1" noEditPoints="1" noAdjustHandles="1" noChangeArrowheads="1" noChangeShapeType="1" noTextEdit="1"/>
              </p:cNvSpPr>
              <p:nvPr/>
            </p:nvSpPr>
            <p:spPr>
              <a:xfrm>
                <a:off x="386964" y="5521564"/>
                <a:ext cx="4185505" cy="369332"/>
              </a:xfrm>
              <a:prstGeom prst="rect">
                <a:avLst/>
              </a:prstGeom>
              <a:blipFill>
                <a:blip r:embed="rId2"/>
                <a:stretch>
                  <a:fillRect b="-1500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9607A93-EBC4-2AC0-3ED4-1C8C61614D24}"/>
              </a:ext>
            </a:extLst>
          </p:cNvPr>
          <p:cNvSpPr>
            <a:spLocks noGrp="1"/>
          </p:cNvSpPr>
          <p:nvPr>
            <p:ph type="title"/>
          </p:nvPr>
        </p:nvSpPr>
        <p:spPr>
          <a:xfrm>
            <a:off x="710979" y="285612"/>
            <a:ext cx="10515600" cy="915035"/>
          </a:xfrm>
        </p:spPr>
        <p:txBody>
          <a:bodyPr/>
          <a:lstStyle/>
          <a:p>
            <a:pPr algn="ctr"/>
            <a:r>
              <a:rPr lang="en-US"/>
              <a:t>Transfer Entropy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96DA48-6DA8-E3D0-2A7D-4D93D677F088}"/>
                  </a:ext>
                </a:extLst>
              </p:cNvPr>
              <p:cNvSpPr txBox="1"/>
              <p:nvPr/>
            </p:nvSpPr>
            <p:spPr>
              <a:xfrm>
                <a:off x="386964" y="2729370"/>
                <a:ext cx="7819833"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func>
                  </m:oMath>
                </a14:m>
                <a:r>
                  <a:rPr lang="en-US"/>
                  <a:t>, where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a:t> is the probability of </a:t>
                </a:r>
                <a14:m>
                  <m:oMath xmlns:m="http://schemas.openxmlformats.org/officeDocument/2006/math">
                    <m:r>
                      <a:rPr lang="en-US" b="0" i="1" smtClean="0">
                        <a:latin typeface="Cambria Math" panose="02040503050406030204" pitchFamily="18" charset="0"/>
                      </a:rPr>
                      <m:t>𝑋</m:t>
                    </m:r>
                  </m:oMath>
                </a14:m>
                <a:r>
                  <a:rPr lang="en-US"/>
                  <a:t> taking the value </a:t>
                </a:r>
                <a14:m>
                  <m:oMath xmlns:m="http://schemas.openxmlformats.org/officeDocument/2006/math">
                    <m:r>
                      <a:rPr lang="en-US" b="0" i="1" smtClean="0">
                        <a:latin typeface="Cambria Math" panose="02040503050406030204" pitchFamily="18" charset="0"/>
                      </a:rPr>
                      <m:t>𝑥</m:t>
                    </m:r>
                  </m:oMath>
                </a14:m>
                <a:r>
                  <a:rPr lang="en-US"/>
                  <a:t> </a:t>
                </a:r>
              </a:p>
            </p:txBody>
          </p:sp>
        </mc:Choice>
        <mc:Fallback xmlns="">
          <p:sp>
            <p:nvSpPr>
              <p:cNvPr id="7" name="TextBox 6">
                <a:extLst>
                  <a:ext uri="{FF2B5EF4-FFF2-40B4-BE49-F238E27FC236}">
                    <a16:creationId xmlns:a16="http://schemas.microsoft.com/office/drawing/2014/main" id="{5D96DA48-6DA8-E3D0-2A7D-4D93D677F088}"/>
                  </a:ext>
                </a:extLst>
              </p:cNvPr>
              <p:cNvSpPr txBox="1">
                <a:spLocks noRot="1" noChangeAspect="1" noMove="1" noResize="1" noEditPoints="1" noAdjustHandles="1" noChangeArrowheads="1" noChangeShapeType="1" noTextEdit="1"/>
              </p:cNvSpPr>
              <p:nvPr/>
            </p:nvSpPr>
            <p:spPr>
              <a:xfrm>
                <a:off x="386964" y="2729370"/>
                <a:ext cx="7819833" cy="369332"/>
              </a:xfrm>
              <a:prstGeom prst="rect">
                <a:avLst/>
              </a:prstGeom>
              <a:blipFill>
                <a:blip r:embed="rId3"/>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090EFE-D1AC-7AFF-7D42-BB84971EFA14}"/>
                  </a:ext>
                </a:extLst>
              </p:cNvPr>
              <p:cNvSpPr txBox="1"/>
              <p:nvPr/>
            </p:nvSpPr>
            <p:spPr>
              <a:xfrm>
                <a:off x="386964" y="2396356"/>
                <a:ext cx="3013710" cy="369332"/>
              </a:xfrm>
              <a:prstGeom prst="rect">
                <a:avLst/>
              </a:prstGeom>
              <a:noFill/>
            </p:spPr>
            <p:txBody>
              <a:bodyPr wrap="none" rtlCol="0">
                <a:spAutoFit/>
              </a:bodyPr>
              <a:lstStyle/>
              <a:p>
                <a:r>
                  <a:rPr lang="en-US"/>
                  <a:t>Shannon Entropy of process </a:t>
                </a:r>
                <a14:m>
                  <m:oMath xmlns:m="http://schemas.openxmlformats.org/officeDocument/2006/math">
                    <m:r>
                      <a:rPr lang="en-US" b="0" i="1" smtClean="0">
                        <a:latin typeface="Cambria Math" panose="02040503050406030204" pitchFamily="18" charset="0"/>
                      </a:rPr>
                      <m:t>𝑋</m:t>
                    </m:r>
                  </m:oMath>
                </a14:m>
                <a:endParaRPr lang="en-US"/>
              </a:p>
            </p:txBody>
          </p:sp>
        </mc:Choice>
        <mc:Fallback xmlns="">
          <p:sp>
            <p:nvSpPr>
              <p:cNvPr id="8" name="TextBox 7">
                <a:extLst>
                  <a:ext uri="{FF2B5EF4-FFF2-40B4-BE49-F238E27FC236}">
                    <a16:creationId xmlns:a16="http://schemas.microsoft.com/office/drawing/2014/main" id="{7E090EFE-D1AC-7AFF-7D42-BB84971EFA14}"/>
                  </a:ext>
                </a:extLst>
              </p:cNvPr>
              <p:cNvSpPr txBox="1">
                <a:spLocks noRot="1" noChangeAspect="1" noMove="1" noResize="1" noEditPoints="1" noAdjustHandles="1" noChangeArrowheads="1" noChangeShapeType="1" noTextEdit="1"/>
              </p:cNvSpPr>
              <p:nvPr/>
            </p:nvSpPr>
            <p:spPr>
              <a:xfrm>
                <a:off x="386964" y="2396356"/>
                <a:ext cx="3013710" cy="369332"/>
              </a:xfrm>
              <a:prstGeom prst="rect">
                <a:avLst/>
              </a:prstGeom>
              <a:blipFill>
                <a:blip r:embed="rId4"/>
                <a:stretch>
                  <a:fillRect l="-161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A49F3A4-F561-E63B-3897-FBED5B88B5DC}"/>
                  </a:ext>
                </a:extLst>
              </p:cNvPr>
              <p:cNvSpPr txBox="1"/>
              <p:nvPr/>
            </p:nvSpPr>
            <p:spPr>
              <a:xfrm>
                <a:off x="386966" y="3272350"/>
                <a:ext cx="4560351" cy="369332"/>
              </a:xfrm>
              <a:prstGeom prst="rect">
                <a:avLst/>
              </a:prstGeom>
              <a:noFill/>
            </p:spPr>
            <p:txBody>
              <a:bodyPr wrap="none" rtlCol="0">
                <a:spAutoFit/>
              </a:bodyPr>
              <a:lstStyle/>
              <a:p>
                <a:r>
                  <a:rPr lang="en-US"/>
                  <a:t>Joint entropy between two processes </a:t>
                </a:r>
                <a14:m>
                  <m:oMath xmlns:m="http://schemas.openxmlformats.org/officeDocument/2006/math">
                    <m:r>
                      <a:rPr lang="en-US" b="0" i="1" smtClean="0">
                        <a:latin typeface="Cambria Math" panose="02040503050406030204" pitchFamily="18" charset="0"/>
                      </a:rPr>
                      <m:t>𝑋</m:t>
                    </m:r>
                  </m:oMath>
                </a14:m>
                <a:r>
                  <a:rPr lang="en-US"/>
                  <a:t> and </a:t>
                </a:r>
                <a14:m>
                  <m:oMath xmlns:m="http://schemas.openxmlformats.org/officeDocument/2006/math">
                    <m:r>
                      <a:rPr lang="en-US" b="0" i="1" smtClean="0">
                        <a:latin typeface="Cambria Math" panose="02040503050406030204" pitchFamily="18" charset="0"/>
                      </a:rPr>
                      <m:t>𝑌</m:t>
                    </m:r>
                  </m:oMath>
                </a14:m>
                <a:endParaRPr lang="en-US"/>
              </a:p>
            </p:txBody>
          </p:sp>
        </mc:Choice>
        <mc:Fallback xmlns="">
          <p:sp>
            <p:nvSpPr>
              <p:cNvPr id="9" name="TextBox 8">
                <a:extLst>
                  <a:ext uri="{FF2B5EF4-FFF2-40B4-BE49-F238E27FC236}">
                    <a16:creationId xmlns:a16="http://schemas.microsoft.com/office/drawing/2014/main" id="{BA49F3A4-F561-E63B-3897-FBED5B88B5DC}"/>
                  </a:ext>
                </a:extLst>
              </p:cNvPr>
              <p:cNvSpPr txBox="1">
                <a:spLocks noRot="1" noChangeAspect="1" noMove="1" noResize="1" noEditPoints="1" noAdjustHandles="1" noChangeArrowheads="1" noChangeShapeType="1" noTextEdit="1"/>
              </p:cNvSpPr>
              <p:nvPr/>
            </p:nvSpPr>
            <p:spPr>
              <a:xfrm>
                <a:off x="386966" y="3272350"/>
                <a:ext cx="4560351" cy="369332"/>
              </a:xfrm>
              <a:prstGeom prst="rect">
                <a:avLst/>
              </a:prstGeom>
              <a:blipFill>
                <a:blip r:embed="rId5"/>
                <a:stretch>
                  <a:fillRect l="-1068"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D44969E-9A16-A206-95FE-9F5D378D37C9}"/>
                  </a:ext>
                </a:extLst>
              </p:cNvPr>
              <p:cNvSpPr txBox="1"/>
              <p:nvPr/>
            </p:nvSpPr>
            <p:spPr>
              <a:xfrm>
                <a:off x="386965" y="3728764"/>
                <a:ext cx="398161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func>
                      <m:r>
                        <a:rPr lang="en-US" b="0" i="1" smtClean="0">
                          <a:latin typeface="Cambria Math" panose="02040503050406030204" pitchFamily="18" charset="0"/>
                        </a:rPr>
                        <m:t> </m:t>
                      </m:r>
                    </m:oMath>
                  </m:oMathPara>
                </a14:m>
                <a:endParaRPr lang="en-US"/>
              </a:p>
            </p:txBody>
          </p:sp>
        </mc:Choice>
        <mc:Fallback xmlns="">
          <p:sp>
            <p:nvSpPr>
              <p:cNvPr id="11" name="TextBox 10">
                <a:extLst>
                  <a:ext uri="{FF2B5EF4-FFF2-40B4-BE49-F238E27FC236}">
                    <a16:creationId xmlns:a16="http://schemas.microsoft.com/office/drawing/2014/main" id="{6D44969E-9A16-A206-95FE-9F5D378D37C9}"/>
                  </a:ext>
                </a:extLst>
              </p:cNvPr>
              <p:cNvSpPr txBox="1">
                <a:spLocks noRot="1" noChangeAspect="1" noMove="1" noResize="1" noEditPoints="1" noAdjustHandles="1" noChangeArrowheads="1" noChangeShapeType="1" noTextEdit="1"/>
              </p:cNvSpPr>
              <p:nvPr/>
            </p:nvSpPr>
            <p:spPr>
              <a:xfrm>
                <a:off x="386965" y="3728764"/>
                <a:ext cx="3981615" cy="369332"/>
              </a:xfrm>
              <a:prstGeom prst="rect">
                <a:avLst/>
              </a:prstGeom>
              <a:blipFill>
                <a:blip r:embed="rId6"/>
                <a:stretch>
                  <a:fillRect b="-1333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DF99392-E09A-E16E-5F27-6874D69599DB}"/>
              </a:ext>
            </a:extLst>
          </p:cNvPr>
          <p:cNvSpPr txBox="1"/>
          <p:nvPr/>
        </p:nvSpPr>
        <p:spPr>
          <a:xfrm>
            <a:off x="386964" y="4361541"/>
            <a:ext cx="2051587" cy="369332"/>
          </a:xfrm>
          <a:prstGeom prst="rect">
            <a:avLst/>
          </a:prstGeom>
          <a:noFill/>
        </p:spPr>
        <p:txBody>
          <a:bodyPr wrap="none" rtlCol="0">
            <a:spAutoFit/>
          </a:bodyPr>
          <a:lstStyle/>
          <a:p>
            <a:r>
              <a:rPr lang="en-US"/>
              <a:t>Conditional entropy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53013C-AADB-7A54-55E6-11E39FDBA4FB}"/>
                  </a:ext>
                </a:extLst>
              </p:cNvPr>
              <p:cNvSpPr txBox="1"/>
              <p:nvPr/>
            </p:nvSpPr>
            <p:spPr>
              <a:xfrm>
                <a:off x="386964" y="4764124"/>
                <a:ext cx="398161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func>
                      <m:r>
                        <a:rPr lang="en-US" b="0" i="1" smtClean="0">
                          <a:latin typeface="Cambria Math" panose="02040503050406030204" pitchFamily="18" charset="0"/>
                        </a:rPr>
                        <m:t> </m:t>
                      </m:r>
                    </m:oMath>
                  </m:oMathPara>
                </a14:m>
                <a:endParaRPr lang="en-US"/>
              </a:p>
            </p:txBody>
          </p:sp>
        </mc:Choice>
        <mc:Fallback xmlns="">
          <p:sp>
            <p:nvSpPr>
              <p:cNvPr id="13" name="TextBox 12">
                <a:extLst>
                  <a:ext uri="{FF2B5EF4-FFF2-40B4-BE49-F238E27FC236}">
                    <a16:creationId xmlns:a16="http://schemas.microsoft.com/office/drawing/2014/main" id="{1053013C-AADB-7A54-55E6-11E39FDBA4FB}"/>
                  </a:ext>
                </a:extLst>
              </p:cNvPr>
              <p:cNvSpPr txBox="1">
                <a:spLocks noRot="1" noChangeAspect="1" noMove="1" noResize="1" noEditPoints="1" noAdjustHandles="1" noChangeArrowheads="1" noChangeShapeType="1" noTextEdit="1"/>
              </p:cNvSpPr>
              <p:nvPr/>
            </p:nvSpPr>
            <p:spPr>
              <a:xfrm>
                <a:off x="386964" y="4764124"/>
                <a:ext cx="3981615"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AB012FC-612F-BD98-7FA9-0055EFBCB4A9}"/>
                  </a:ext>
                </a:extLst>
              </p:cNvPr>
              <p:cNvSpPr txBox="1"/>
              <p:nvPr/>
            </p:nvSpPr>
            <p:spPr>
              <a:xfrm>
                <a:off x="461173" y="5049105"/>
                <a:ext cx="3845668" cy="369332"/>
              </a:xfrm>
              <a:prstGeom prst="rect">
                <a:avLst/>
              </a:prstGeom>
              <a:noFill/>
            </p:spPr>
            <p:txBody>
              <a:bodyPr wrap="none" rtlCol="0">
                <a:spAutoFit/>
              </a:bodyPr>
              <a:lstStyle/>
              <a:p>
                <a:r>
                  <a:rPr lang="en-US"/>
                  <a:t>Transfer Entropy from process </a:t>
                </a:r>
                <a14:m>
                  <m:oMath xmlns:m="http://schemas.openxmlformats.org/officeDocument/2006/math">
                    <m:r>
                      <a:rPr lang="en-US" b="0" i="1" smtClean="0">
                        <a:latin typeface="Cambria Math" panose="02040503050406030204" pitchFamily="18" charset="0"/>
                      </a:rPr>
                      <m:t>𝑋</m:t>
                    </m:r>
                  </m:oMath>
                </a14:m>
                <a:r>
                  <a:rPr lang="en-US"/>
                  <a:t> to </a:t>
                </a:r>
                <a14:m>
                  <m:oMath xmlns:m="http://schemas.openxmlformats.org/officeDocument/2006/math">
                    <m:r>
                      <a:rPr lang="en-US" b="0" i="1" smtClean="0">
                        <a:latin typeface="Cambria Math" panose="02040503050406030204" pitchFamily="18" charset="0"/>
                      </a:rPr>
                      <m:t>𝑌</m:t>
                    </m:r>
                  </m:oMath>
                </a14:m>
                <a:r>
                  <a:rPr lang="en-US"/>
                  <a:t> is</a:t>
                </a:r>
              </a:p>
            </p:txBody>
          </p:sp>
        </mc:Choice>
        <mc:Fallback xmlns="">
          <p:sp>
            <p:nvSpPr>
              <p:cNvPr id="14" name="TextBox 13">
                <a:extLst>
                  <a:ext uri="{FF2B5EF4-FFF2-40B4-BE49-F238E27FC236}">
                    <a16:creationId xmlns:a16="http://schemas.microsoft.com/office/drawing/2014/main" id="{8AB012FC-612F-BD98-7FA9-0055EFBCB4A9}"/>
                  </a:ext>
                </a:extLst>
              </p:cNvPr>
              <p:cNvSpPr txBox="1">
                <a:spLocks noRot="1" noChangeAspect="1" noMove="1" noResize="1" noEditPoints="1" noAdjustHandles="1" noChangeArrowheads="1" noChangeShapeType="1" noTextEdit="1"/>
              </p:cNvSpPr>
              <p:nvPr/>
            </p:nvSpPr>
            <p:spPr>
              <a:xfrm>
                <a:off x="461173" y="5049105"/>
                <a:ext cx="3845668" cy="369332"/>
              </a:xfrm>
              <a:prstGeom prst="rect">
                <a:avLst/>
              </a:prstGeom>
              <a:blipFill>
                <a:blip r:embed="rId8"/>
                <a:stretch>
                  <a:fillRect l="-1426" t="-8197" r="-475" b="-24590"/>
                </a:stretch>
              </a:blipFill>
            </p:spPr>
            <p:txBody>
              <a:bodyPr/>
              <a:lstStyle/>
              <a:p>
                <a:r>
                  <a:rPr lang="en-US">
                    <a:noFill/>
                  </a:rPr>
                  <a:t> </a:t>
                </a:r>
              </a:p>
            </p:txBody>
          </p:sp>
        </mc:Fallback>
      </mc:AlternateContent>
      <p:sp>
        <p:nvSpPr>
          <p:cNvPr id="17" name="Footer Placeholder 16">
            <a:extLst>
              <a:ext uri="{FF2B5EF4-FFF2-40B4-BE49-F238E27FC236}">
                <a16:creationId xmlns:a16="http://schemas.microsoft.com/office/drawing/2014/main" id="{E61B5CD0-ED13-48BE-9F1D-384DDB16E4FB}"/>
              </a:ext>
            </a:extLst>
          </p:cNvPr>
          <p:cNvSpPr>
            <a:spLocks noGrp="1"/>
          </p:cNvSpPr>
          <p:nvPr>
            <p:ph type="ftr" sz="quarter" idx="11"/>
          </p:nvPr>
        </p:nvSpPr>
        <p:spPr>
          <a:xfrm>
            <a:off x="305097" y="6417160"/>
            <a:ext cx="11327363" cy="365125"/>
          </a:xfrm>
        </p:spPr>
        <p:txBody>
          <a:bodyPr/>
          <a:lstStyle/>
          <a:p>
            <a:r>
              <a:rPr lang="en-US" sz="1600"/>
              <a:t>T. Schreiber, “Measuring Information Transfer,” Phys. Rev. Lett., vol. 85, no. 2, pp. 461–464, Jul. 2000, </a:t>
            </a:r>
            <a:r>
              <a:rPr lang="en-US" sz="1600" err="1"/>
              <a:t>doi</a:t>
            </a:r>
            <a:r>
              <a:rPr lang="en-US" sz="1600"/>
              <a:t>: 10.1103/PhysRevLett.85.461.</a:t>
            </a:r>
          </a:p>
        </p:txBody>
      </p:sp>
      <p:cxnSp>
        <p:nvCxnSpPr>
          <p:cNvPr id="19" name="Straight Connector 18">
            <a:extLst>
              <a:ext uri="{FF2B5EF4-FFF2-40B4-BE49-F238E27FC236}">
                <a16:creationId xmlns:a16="http://schemas.microsoft.com/office/drawing/2014/main" id="{50B422A1-E24B-8B30-01C0-1779B6E75DBF}"/>
              </a:ext>
            </a:extLst>
          </p:cNvPr>
          <p:cNvCxnSpPr/>
          <p:nvPr/>
        </p:nvCxnSpPr>
        <p:spPr>
          <a:xfrm>
            <a:off x="4228964" y="6293479"/>
            <a:ext cx="42976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1473E0F-1458-9EF9-716D-D827B930359E}"/>
              </a:ext>
            </a:extLst>
          </p:cNvPr>
          <p:cNvSpPr txBox="1"/>
          <p:nvPr/>
        </p:nvSpPr>
        <p:spPr>
          <a:xfrm>
            <a:off x="461173" y="1200647"/>
            <a:ext cx="10427216" cy="1200329"/>
          </a:xfrm>
          <a:prstGeom prst="rect">
            <a:avLst/>
          </a:prstGeom>
          <a:noFill/>
        </p:spPr>
        <p:txBody>
          <a:bodyPr wrap="square" rtlCol="0">
            <a:spAutoFit/>
          </a:bodyPr>
          <a:lstStyle/>
          <a:p>
            <a:r>
              <a:rPr lang="en-US"/>
              <a:t>Transfer Entropy is an information theoretic measure which quantifies the amount of information transferred between two random processes. This measure is non symmetric, thus providing a method of determining directionality of information transfer between two processes. This study assumes that the random processes are 1</a:t>
            </a:r>
            <a:r>
              <a:rPr lang="en-US" baseline="30000"/>
              <a:t>st</a:t>
            </a:r>
            <a:r>
              <a:rPr lang="en-US"/>
              <a:t> order Markov chain. </a:t>
            </a:r>
          </a:p>
        </p:txBody>
      </p:sp>
    </p:spTree>
    <p:extLst>
      <p:ext uri="{BB962C8B-B14F-4D97-AF65-F5344CB8AC3E}">
        <p14:creationId xmlns:p14="http://schemas.microsoft.com/office/powerpoint/2010/main" val="1363451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9F0F69-6084-C891-65C0-4061FEAF3097}"/>
              </a:ext>
            </a:extLst>
          </p:cNvPr>
          <p:cNvPicPr>
            <a:picLocks noChangeAspect="1"/>
          </p:cNvPicPr>
          <p:nvPr/>
        </p:nvPicPr>
        <p:blipFill>
          <a:blip r:embed="rId2">
            <a:extLst>
              <a:ext uri="{28A0092B-C50C-407E-A947-70E740481C1C}">
                <a14:useLocalDpi xmlns:a14="http://schemas.microsoft.com/office/drawing/2010/main" val="0"/>
              </a:ext>
            </a:extLst>
          </a:blip>
          <a:srcRect l="2857" r="2857"/>
          <a:stretch/>
        </p:blipFill>
        <p:spPr>
          <a:xfrm>
            <a:off x="731520" y="713232"/>
            <a:ext cx="10993806" cy="5623560"/>
          </a:xfrm>
          <a:prstGeom prst="rect">
            <a:avLst/>
          </a:prstGeom>
        </p:spPr>
      </p:pic>
      <p:sp>
        <p:nvSpPr>
          <p:cNvPr id="4" name="TextBox 3">
            <a:extLst>
              <a:ext uri="{FF2B5EF4-FFF2-40B4-BE49-F238E27FC236}">
                <a16:creationId xmlns:a16="http://schemas.microsoft.com/office/drawing/2014/main" id="{92B2C494-3F96-F835-D90D-50934704E4D8}"/>
              </a:ext>
            </a:extLst>
          </p:cNvPr>
          <p:cNvSpPr txBox="1"/>
          <p:nvPr/>
        </p:nvSpPr>
        <p:spPr>
          <a:xfrm>
            <a:off x="4658156" y="137160"/>
            <a:ext cx="2739533" cy="369332"/>
          </a:xfrm>
          <a:prstGeom prst="rect">
            <a:avLst/>
          </a:prstGeom>
          <a:noFill/>
        </p:spPr>
        <p:txBody>
          <a:bodyPr wrap="none" rtlCol="0">
            <a:spAutoFit/>
          </a:bodyPr>
          <a:lstStyle/>
          <a:p>
            <a:r>
              <a:rPr lang="en-US" dirty="0"/>
              <a:t>UKF parameter estimations</a:t>
            </a:r>
          </a:p>
        </p:txBody>
      </p:sp>
    </p:spTree>
    <p:extLst>
      <p:ext uri="{BB962C8B-B14F-4D97-AF65-F5344CB8AC3E}">
        <p14:creationId xmlns:p14="http://schemas.microsoft.com/office/powerpoint/2010/main" val="1238053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1991F-87BE-B590-D5F4-83F590E81EF1}"/>
              </a:ext>
            </a:extLst>
          </p:cNvPr>
          <p:cNvPicPr>
            <a:picLocks noChangeAspect="1"/>
          </p:cNvPicPr>
          <p:nvPr/>
        </p:nvPicPr>
        <p:blipFill>
          <a:blip r:embed="rId2">
            <a:extLst>
              <a:ext uri="{28A0092B-C50C-407E-A947-70E740481C1C}">
                <a14:useLocalDpi xmlns:a14="http://schemas.microsoft.com/office/drawing/2010/main" val="0"/>
              </a:ext>
            </a:extLst>
          </a:blip>
          <a:srcRect l="2767" r="2767"/>
          <a:stretch/>
        </p:blipFill>
        <p:spPr>
          <a:xfrm>
            <a:off x="1033271" y="1005840"/>
            <a:ext cx="10441775" cy="5330952"/>
          </a:xfrm>
          <a:prstGeom prst="rect">
            <a:avLst/>
          </a:prstGeom>
        </p:spPr>
      </p:pic>
      <p:sp>
        <p:nvSpPr>
          <p:cNvPr id="4" name="TextBox 3">
            <a:extLst>
              <a:ext uri="{FF2B5EF4-FFF2-40B4-BE49-F238E27FC236}">
                <a16:creationId xmlns:a16="http://schemas.microsoft.com/office/drawing/2014/main" id="{8BBD3B02-30F1-9C93-C321-2122A2E55E33}"/>
              </a:ext>
            </a:extLst>
          </p:cNvPr>
          <p:cNvSpPr txBox="1"/>
          <p:nvPr/>
        </p:nvSpPr>
        <p:spPr>
          <a:xfrm>
            <a:off x="4612137" y="336542"/>
            <a:ext cx="3284041" cy="369332"/>
          </a:xfrm>
          <a:prstGeom prst="rect">
            <a:avLst/>
          </a:prstGeom>
          <a:noFill/>
        </p:spPr>
        <p:txBody>
          <a:bodyPr wrap="none" rtlCol="0">
            <a:spAutoFit/>
          </a:bodyPr>
          <a:lstStyle/>
          <a:p>
            <a:r>
              <a:rPr lang="en-US" dirty="0"/>
              <a:t>UKF SEI individual compartments</a:t>
            </a:r>
          </a:p>
        </p:txBody>
      </p:sp>
    </p:spTree>
    <p:extLst>
      <p:ext uri="{BB962C8B-B14F-4D97-AF65-F5344CB8AC3E}">
        <p14:creationId xmlns:p14="http://schemas.microsoft.com/office/powerpoint/2010/main" val="325137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4FD139-C083-44D1-B5BF-F35AD1832E3C}"/>
              </a:ext>
            </a:extLst>
          </p:cNvPr>
          <p:cNvSpPr txBox="1"/>
          <p:nvPr/>
        </p:nvSpPr>
        <p:spPr>
          <a:xfrm>
            <a:off x="3712464" y="82296"/>
            <a:ext cx="3837333" cy="369332"/>
          </a:xfrm>
          <a:prstGeom prst="rect">
            <a:avLst/>
          </a:prstGeom>
          <a:noFill/>
        </p:spPr>
        <p:txBody>
          <a:bodyPr wrap="none" rtlCol="0">
            <a:spAutoFit/>
          </a:bodyPr>
          <a:lstStyle/>
          <a:p>
            <a:r>
              <a:rPr lang="en-US" dirty="0"/>
              <a:t>SEI mean plots with standard deviation</a:t>
            </a:r>
          </a:p>
        </p:txBody>
      </p:sp>
      <p:pic>
        <p:nvPicPr>
          <p:cNvPr id="4" name="Picture 3" descr="Chart&#10;&#10;Description automatically generated">
            <a:extLst>
              <a:ext uri="{FF2B5EF4-FFF2-40B4-BE49-F238E27FC236}">
                <a16:creationId xmlns:a16="http://schemas.microsoft.com/office/drawing/2014/main" id="{0007124A-C7DC-79C8-41B6-10C4ACD5790C}"/>
              </a:ext>
            </a:extLst>
          </p:cNvPr>
          <p:cNvPicPr>
            <a:picLocks noChangeAspect="1"/>
          </p:cNvPicPr>
          <p:nvPr/>
        </p:nvPicPr>
        <p:blipFill rotWithShape="1">
          <a:blip r:embed="rId2">
            <a:extLst>
              <a:ext uri="{28A0092B-C50C-407E-A947-70E740481C1C}">
                <a14:useLocalDpi xmlns:a14="http://schemas.microsoft.com/office/drawing/2010/main" val="0"/>
              </a:ext>
            </a:extLst>
          </a:blip>
          <a:srcRect l="10275" r="6100"/>
          <a:stretch/>
        </p:blipFill>
        <p:spPr>
          <a:xfrm>
            <a:off x="815340" y="584707"/>
            <a:ext cx="10561320" cy="6091045"/>
          </a:xfrm>
          <a:prstGeom prst="rect">
            <a:avLst/>
          </a:prstGeom>
        </p:spPr>
      </p:pic>
    </p:spTree>
    <p:extLst>
      <p:ext uri="{BB962C8B-B14F-4D97-AF65-F5344CB8AC3E}">
        <p14:creationId xmlns:p14="http://schemas.microsoft.com/office/powerpoint/2010/main" val="4278939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5647D-1365-97CB-2212-86D004749AA0}"/>
              </a:ext>
            </a:extLst>
          </p:cNvPr>
          <p:cNvSpPr>
            <a:spLocks noGrp="1"/>
          </p:cNvSpPr>
          <p:nvPr>
            <p:ph type="title"/>
          </p:nvPr>
        </p:nvSpPr>
        <p:spPr>
          <a:xfrm>
            <a:off x="838200" y="365125"/>
            <a:ext cx="10515600" cy="805307"/>
          </a:xfrm>
        </p:spPr>
        <p:txBody>
          <a:bodyPr/>
          <a:lstStyle/>
          <a:p>
            <a:r>
              <a:rPr lang="en-US" dirty="0"/>
              <a:t>TEs on different infection routes</a:t>
            </a:r>
          </a:p>
        </p:txBody>
      </p:sp>
      <p:pic>
        <p:nvPicPr>
          <p:cNvPr id="7" name="Picture 6" descr="Chart, histogram&#10;&#10;Description automatically generated">
            <a:extLst>
              <a:ext uri="{FF2B5EF4-FFF2-40B4-BE49-F238E27FC236}">
                <a16:creationId xmlns:a16="http://schemas.microsoft.com/office/drawing/2014/main" id="{8588BFE0-DB83-2846-C8E9-554FFB6614F8}"/>
              </a:ext>
            </a:extLst>
          </p:cNvPr>
          <p:cNvPicPr>
            <a:picLocks noChangeAspect="1"/>
          </p:cNvPicPr>
          <p:nvPr/>
        </p:nvPicPr>
        <p:blipFill rotWithShape="1">
          <a:blip r:embed="rId2">
            <a:extLst>
              <a:ext uri="{28A0092B-C50C-407E-A947-70E740481C1C}">
                <a14:useLocalDpi xmlns:a14="http://schemas.microsoft.com/office/drawing/2010/main" val="0"/>
              </a:ext>
            </a:extLst>
          </a:blip>
          <a:srcRect l="7096" t="4365" r="6654"/>
          <a:stretch/>
        </p:blipFill>
        <p:spPr>
          <a:xfrm>
            <a:off x="1591056" y="1532128"/>
            <a:ext cx="8842248" cy="4885876"/>
          </a:xfrm>
          <a:prstGeom prst="rect">
            <a:avLst/>
          </a:prstGeom>
        </p:spPr>
      </p:pic>
    </p:spTree>
    <p:extLst>
      <p:ext uri="{BB962C8B-B14F-4D97-AF65-F5344CB8AC3E}">
        <p14:creationId xmlns:p14="http://schemas.microsoft.com/office/powerpoint/2010/main" val="971157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05EA9FC0-E8D2-0EDB-EB44-7F5D9D5A0FB5}"/>
              </a:ext>
            </a:extLst>
          </p:cNvPr>
          <p:cNvPicPr>
            <a:picLocks noChangeAspect="1"/>
          </p:cNvPicPr>
          <p:nvPr/>
        </p:nvPicPr>
        <p:blipFill rotWithShape="1">
          <a:blip r:embed="rId2">
            <a:extLst>
              <a:ext uri="{28A0092B-C50C-407E-A947-70E740481C1C}">
                <a14:useLocalDpi xmlns:a14="http://schemas.microsoft.com/office/drawing/2010/main" val="0"/>
              </a:ext>
            </a:extLst>
          </a:blip>
          <a:srcRect l="5806" t="4226" r="6130"/>
          <a:stretch/>
        </p:blipFill>
        <p:spPr>
          <a:xfrm>
            <a:off x="78722" y="353960"/>
            <a:ext cx="12034556" cy="6312311"/>
          </a:xfrm>
          <a:prstGeom prst="rect">
            <a:avLst/>
          </a:prstGeom>
        </p:spPr>
      </p:pic>
    </p:spTree>
    <p:extLst>
      <p:ext uri="{BB962C8B-B14F-4D97-AF65-F5344CB8AC3E}">
        <p14:creationId xmlns:p14="http://schemas.microsoft.com/office/powerpoint/2010/main" val="2422377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a:extLst>
              <a:ext uri="{FF2B5EF4-FFF2-40B4-BE49-F238E27FC236}">
                <a16:creationId xmlns:a16="http://schemas.microsoft.com/office/drawing/2014/main" id="{B4C8BC4F-C8E8-69E1-F5D2-D40217FF3A6A}"/>
              </a:ext>
            </a:extLst>
          </p:cNvPr>
          <p:cNvPicPr>
            <a:picLocks noChangeAspect="1"/>
          </p:cNvPicPr>
          <p:nvPr/>
        </p:nvPicPr>
        <p:blipFill>
          <a:blip r:embed="rId4"/>
          <a:stretch>
            <a:fillRect/>
          </a:stretch>
        </p:blipFill>
        <p:spPr>
          <a:xfrm>
            <a:off x="505963" y="213081"/>
            <a:ext cx="11455377" cy="6431837"/>
          </a:xfrm>
          <a:prstGeom prst="rect">
            <a:avLst/>
          </a:prstGeom>
        </p:spPr>
      </p:pic>
      <p:cxnSp>
        <p:nvCxnSpPr>
          <p:cNvPr id="92" name="Straight Arrow Connector 91">
            <a:extLst>
              <a:ext uri="{FF2B5EF4-FFF2-40B4-BE49-F238E27FC236}">
                <a16:creationId xmlns:a16="http://schemas.microsoft.com/office/drawing/2014/main" id="{5AEBCA83-422D-55EF-6DE6-9E90E9EE6C5A}"/>
              </a:ext>
            </a:extLst>
          </p:cNvPr>
          <p:cNvCxnSpPr>
            <a:cxnSpLocks/>
          </p:cNvCxnSpPr>
          <p:nvPr/>
        </p:nvCxnSpPr>
        <p:spPr>
          <a:xfrm>
            <a:off x="3300984" y="5260258"/>
            <a:ext cx="450582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7CCF0D3-B2A5-4EA3-B0CC-075B29347B8F}"/>
              </a:ext>
            </a:extLst>
          </p:cNvPr>
          <p:cNvCxnSpPr>
            <a:cxnSpLocks/>
          </p:cNvCxnSpPr>
          <p:nvPr/>
        </p:nvCxnSpPr>
        <p:spPr>
          <a:xfrm flipV="1">
            <a:off x="3300984" y="2990088"/>
            <a:ext cx="0" cy="227017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058B667-5E56-40CA-BCF4-D07A2100A290}"/>
              </a:ext>
            </a:extLst>
          </p:cNvPr>
          <p:cNvCxnSpPr>
            <a:cxnSpLocks/>
          </p:cNvCxnSpPr>
          <p:nvPr/>
        </p:nvCxnSpPr>
        <p:spPr>
          <a:xfrm>
            <a:off x="3300984" y="2990088"/>
            <a:ext cx="4505829"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F9A73B4-C39E-31F8-6387-A29CCCAFA5F1}"/>
              </a:ext>
            </a:extLst>
          </p:cNvPr>
          <p:cNvCxnSpPr>
            <a:cxnSpLocks/>
          </p:cNvCxnSpPr>
          <p:nvPr/>
        </p:nvCxnSpPr>
        <p:spPr>
          <a:xfrm>
            <a:off x="7768074" y="2990088"/>
            <a:ext cx="0" cy="227017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ADF4C87-D23C-650E-0953-18E6A314ADCF}"/>
              </a:ext>
            </a:extLst>
          </p:cNvPr>
          <p:cNvCxnSpPr>
            <a:cxnSpLocks/>
          </p:cNvCxnSpPr>
          <p:nvPr/>
        </p:nvCxnSpPr>
        <p:spPr>
          <a:xfrm flipV="1">
            <a:off x="2962656" y="1207008"/>
            <a:ext cx="0" cy="40532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16470E6-D0CE-DB85-E457-FB7515FC047A}"/>
              </a:ext>
            </a:extLst>
          </p:cNvPr>
          <p:cNvCxnSpPr>
            <a:cxnSpLocks/>
          </p:cNvCxnSpPr>
          <p:nvPr/>
        </p:nvCxnSpPr>
        <p:spPr>
          <a:xfrm>
            <a:off x="3026663" y="1207008"/>
            <a:ext cx="493776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E6A4BCE-F158-4027-7CAB-3B358C301A71}"/>
              </a:ext>
            </a:extLst>
          </p:cNvPr>
          <p:cNvCxnSpPr>
            <a:cxnSpLocks/>
          </p:cNvCxnSpPr>
          <p:nvPr/>
        </p:nvCxnSpPr>
        <p:spPr>
          <a:xfrm>
            <a:off x="7936992" y="1207008"/>
            <a:ext cx="0" cy="40532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787564"/>
      </p:ext>
    </p:extLst>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5E2A1B-4A49-9332-AB20-48C5C4985AD8}"/>
              </a:ext>
            </a:extLst>
          </p:cNvPr>
          <p:cNvSpPr txBox="1"/>
          <p:nvPr/>
        </p:nvSpPr>
        <p:spPr>
          <a:xfrm>
            <a:off x="5322498" y="3157268"/>
            <a:ext cx="1072730" cy="369332"/>
          </a:xfrm>
          <a:prstGeom prst="rect">
            <a:avLst/>
          </a:prstGeom>
          <a:noFill/>
        </p:spPr>
        <p:txBody>
          <a:bodyPr wrap="none" rtlCol="0">
            <a:spAutoFit/>
          </a:bodyPr>
          <a:lstStyle/>
          <a:p>
            <a:r>
              <a:rPr lang="en-US"/>
              <a:t>Appendix</a:t>
            </a:r>
          </a:p>
        </p:txBody>
      </p:sp>
    </p:spTree>
    <p:extLst>
      <p:ext uri="{BB962C8B-B14F-4D97-AF65-F5344CB8AC3E}">
        <p14:creationId xmlns:p14="http://schemas.microsoft.com/office/powerpoint/2010/main" val="2961048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3">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3486357064"/>
      </p:ext>
    </p:extLst>
  </p:cSld>
  <p:clrMapOvr>
    <a:masterClrMapping/>
  </p:clrMapOvr>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2">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2121863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2">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359177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7A31F-8A39-4268-A9CC-095385AC5E13}"/>
              </a:ext>
            </a:extLst>
          </p:cNvPr>
          <p:cNvSpPr>
            <a:spLocks noGrp="1"/>
          </p:cNvSpPr>
          <p:nvPr>
            <p:ph type="title"/>
          </p:nvPr>
        </p:nvSpPr>
        <p:spPr>
          <a:xfrm>
            <a:off x="710979" y="159168"/>
            <a:ext cx="10515600" cy="619457"/>
          </a:xfrm>
        </p:spPr>
        <p:txBody>
          <a:bodyPr>
            <a:normAutofit fontScale="90000"/>
          </a:bodyPr>
          <a:lstStyle/>
          <a:p>
            <a:pPr algn="ctr"/>
            <a:r>
              <a:rPr lang="en-US"/>
              <a:t>Transfer Entropy for inferring causality</a:t>
            </a:r>
          </a:p>
        </p:txBody>
      </p:sp>
      <p:sp>
        <p:nvSpPr>
          <p:cNvPr id="3" name="Content Placeholder 2">
            <a:extLst>
              <a:ext uri="{FF2B5EF4-FFF2-40B4-BE49-F238E27FC236}">
                <a16:creationId xmlns:a16="http://schemas.microsoft.com/office/drawing/2014/main" id="{D11E6AA1-A0D9-4429-BD87-8BCE01A6175E}"/>
              </a:ext>
            </a:extLst>
          </p:cNvPr>
          <p:cNvSpPr>
            <a:spLocks noGrp="1"/>
          </p:cNvSpPr>
          <p:nvPr>
            <p:ph idx="1"/>
          </p:nvPr>
        </p:nvSpPr>
        <p:spPr>
          <a:xfrm>
            <a:off x="620484" y="821412"/>
            <a:ext cx="10515600" cy="4351338"/>
          </a:xfrm>
        </p:spPr>
        <p:txBody>
          <a:bodyPr>
            <a:normAutofit fontScale="77500" lnSpcReduction="20000"/>
          </a:bodyPr>
          <a:lstStyle/>
          <a:p>
            <a:r>
              <a:rPr lang="en-US"/>
              <a:t>Transfer Entropy (TE)  will be used to determine the leading cause of infection.</a:t>
            </a:r>
          </a:p>
          <a:p>
            <a:r>
              <a:rPr lang="en-US"/>
              <a:t>To validate the approach, TE will be implemented on a coupled dynamics model, ex: Lotka Volterra and SEIR with changes</a:t>
            </a:r>
          </a:p>
          <a:p>
            <a:r>
              <a:rPr lang="en-US"/>
              <a:t>The chosen epidemic model will be modified to incorporate the dynamic factors.</a:t>
            </a:r>
          </a:p>
          <a:p>
            <a:r>
              <a:rPr lang="en-US"/>
              <a:t>A time varying causal relationship will be established by artificially modifying the dynamic factors and observing the induced change in the epidemic model output.</a:t>
            </a:r>
          </a:p>
          <a:p>
            <a:r>
              <a:rPr lang="en-US"/>
              <a:t>Next this approach will be applied to real time series data of 	</a:t>
            </a:r>
          </a:p>
          <a:p>
            <a:pPr lvl="1"/>
            <a:r>
              <a:rPr lang="en-US"/>
              <a:t>Infection</a:t>
            </a:r>
          </a:p>
          <a:p>
            <a:pPr lvl="1"/>
            <a:r>
              <a:rPr lang="en-US"/>
              <a:t>Death</a:t>
            </a:r>
          </a:p>
          <a:p>
            <a:pPr lvl="1"/>
            <a:r>
              <a:rPr lang="en-US"/>
              <a:t>Mobility</a:t>
            </a:r>
          </a:p>
          <a:p>
            <a:pPr lvl="1"/>
            <a:r>
              <a:rPr lang="en-US"/>
              <a:t>Testing efficacy</a:t>
            </a:r>
          </a:p>
          <a:p>
            <a:pPr lvl="1"/>
            <a:r>
              <a:rPr lang="en-US"/>
              <a:t>Mask</a:t>
            </a:r>
          </a:p>
          <a:p>
            <a:r>
              <a:rPr lang="en-US"/>
              <a:t>Other methods for inferring causality are Convergent Cross Mapping (CCM)[Sugihara et al., 2012] and using Intrinsic Mode Functions (IMF) [Yang et al., 2018]</a:t>
            </a:r>
          </a:p>
          <a:p>
            <a:pPr lvl="1"/>
            <a:endParaRPr lang="en-US"/>
          </a:p>
        </p:txBody>
      </p:sp>
      <p:sp>
        <p:nvSpPr>
          <p:cNvPr id="15" name="TextBox 14">
            <a:extLst>
              <a:ext uri="{FF2B5EF4-FFF2-40B4-BE49-F238E27FC236}">
                <a16:creationId xmlns:a16="http://schemas.microsoft.com/office/drawing/2014/main" id="{EFC1E2CE-D04C-008B-E71B-CEEBF6E7E42C}"/>
              </a:ext>
            </a:extLst>
          </p:cNvPr>
          <p:cNvSpPr txBox="1"/>
          <p:nvPr/>
        </p:nvSpPr>
        <p:spPr>
          <a:xfrm>
            <a:off x="0" y="5744200"/>
            <a:ext cx="11756571" cy="584775"/>
          </a:xfrm>
          <a:prstGeom prst="rect">
            <a:avLst/>
          </a:prstGeom>
          <a:noFill/>
        </p:spPr>
        <p:txBody>
          <a:bodyPr wrap="square">
            <a:spAutoFit/>
          </a:bodyPr>
          <a:lstStyle/>
          <a:p>
            <a:pPr algn="ctr">
              <a:spcBef>
                <a:spcPts val="0"/>
              </a:spcBef>
              <a:spcAft>
                <a:spcPts val="0"/>
              </a:spcAft>
            </a:pPr>
            <a:r>
              <a:rPr lang="en-US" sz="1600">
                <a:solidFill>
                  <a:schemeClr val="tx1">
                    <a:tint val="75000"/>
                  </a:schemeClr>
                </a:solidFill>
              </a:rPr>
              <a:t>H. Ye, E. R. </a:t>
            </a:r>
            <a:r>
              <a:rPr lang="en-US" sz="1600" err="1">
                <a:solidFill>
                  <a:schemeClr val="tx1">
                    <a:tint val="75000"/>
                  </a:schemeClr>
                </a:solidFill>
              </a:rPr>
              <a:t>Deyle</a:t>
            </a:r>
            <a:r>
              <a:rPr lang="en-US" sz="1600">
                <a:solidFill>
                  <a:schemeClr val="tx1">
                    <a:tint val="75000"/>
                  </a:schemeClr>
                </a:solidFill>
              </a:rPr>
              <a:t>, L. J. </a:t>
            </a:r>
            <a:r>
              <a:rPr lang="en-US" sz="1600" err="1">
                <a:solidFill>
                  <a:schemeClr val="tx1">
                    <a:tint val="75000"/>
                  </a:schemeClr>
                </a:solidFill>
              </a:rPr>
              <a:t>Gilarranz</a:t>
            </a:r>
            <a:r>
              <a:rPr lang="en-US" sz="1600">
                <a:solidFill>
                  <a:schemeClr val="tx1">
                    <a:tint val="75000"/>
                  </a:schemeClr>
                </a:solidFill>
              </a:rPr>
              <a:t>, and G. Sugihara, “Distinguishing time-delayed causal interactions using convergent cross mapping,” Sci Rep, vol. 5, no. 1, p. 14750, Dec. 2015, </a:t>
            </a:r>
            <a:r>
              <a:rPr lang="en-US" sz="1600" err="1">
                <a:solidFill>
                  <a:schemeClr val="tx1">
                    <a:tint val="75000"/>
                  </a:schemeClr>
                </a:solidFill>
              </a:rPr>
              <a:t>doi</a:t>
            </a:r>
            <a:r>
              <a:rPr lang="en-US" sz="1600">
                <a:solidFill>
                  <a:schemeClr val="tx1">
                    <a:tint val="75000"/>
                  </a:schemeClr>
                </a:solidFill>
              </a:rPr>
              <a:t>: </a:t>
            </a:r>
            <a:r>
              <a:rPr lang="en-US" sz="1600">
                <a:solidFill>
                  <a:schemeClr val="tx1">
                    <a:tint val="75000"/>
                  </a:schemeClr>
                </a:solidFill>
                <a:hlinkClick r:id="rId2">
                  <a:extLst>
                    <a:ext uri="{A12FA001-AC4F-418D-AE19-62706E023703}">
                      <ahyp:hlinkClr xmlns:ahyp="http://schemas.microsoft.com/office/drawing/2018/hyperlinkcolor" val="tx"/>
                    </a:ext>
                  </a:extLst>
                </a:hlinkClick>
              </a:rPr>
              <a:t>10.1038/srep14750</a:t>
            </a:r>
            <a:r>
              <a:rPr lang="en-US" sz="1600">
                <a:solidFill>
                  <a:schemeClr val="tx1">
                    <a:tint val="75000"/>
                  </a:schemeClr>
                </a:solidFill>
              </a:rPr>
              <a:t>.</a:t>
            </a:r>
          </a:p>
        </p:txBody>
      </p:sp>
      <p:cxnSp>
        <p:nvCxnSpPr>
          <p:cNvPr id="16" name="Straight Connector 15">
            <a:extLst>
              <a:ext uri="{FF2B5EF4-FFF2-40B4-BE49-F238E27FC236}">
                <a16:creationId xmlns:a16="http://schemas.microsoft.com/office/drawing/2014/main" id="{3420DC40-AA5F-419F-3FCB-3C7CBC0CBEF5}"/>
              </a:ext>
            </a:extLst>
          </p:cNvPr>
          <p:cNvCxnSpPr/>
          <p:nvPr/>
        </p:nvCxnSpPr>
        <p:spPr>
          <a:xfrm>
            <a:off x="3947160" y="5575022"/>
            <a:ext cx="42976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A0E0E27-D4B1-B436-A082-B819A6421026}"/>
              </a:ext>
            </a:extLst>
          </p:cNvPr>
          <p:cNvSpPr txBox="1"/>
          <p:nvPr/>
        </p:nvSpPr>
        <p:spPr>
          <a:xfrm>
            <a:off x="-57870" y="6296082"/>
            <a:ext cx="12053297" cy="584775"/>
          </a:xfrm>
          <a:prstGeom prst="rect">
            <a:avLst/>
          </a:prstGeom>
          <a:noFill/>
        </p:spPr>
        <p:txBody>
          <a:bodyPr wrap="square">
            <a:spAutoFit/>
          </a:bodyPr>
          <a:lstStyle/>
          <a:p>
            <a:pPr algn="ctr"/>
            <a:r>
              <a:rPr lang="en-US" sz="1600">
                <a:solidFill>
                  <a:schemeClr val="tx1">
                    <a:tint val="75000"/>
                  </a:schemeClr>
                </a:solidFill>
              </a:rPr>
              <a:t>A. C. Yang, C.-K. Peng, and N. E. Huang, “Causal decomposition in the mutual causation system,” Nat </a:t>
            </a:r>
            <a:r>
              <a:rPr lang="en-US" sz="1600" err="1">
                <a:solidFill>
                  <a:schemeClr val="tx1">
                    <a:tint val="75000"/>
                  </a:schemeClr>
                </a:solidFill>
              </a:rPr>
              <a:t>Commun</a:t>
            </a:r>
            <a:r>
              <a:rPr lang="en-US" sz="1600">
                <a:solidFill>
                  <a:schemeClr val="tx1">
                    <a:tint val="75000"/>
                  </a:schemeClr>
                </a:solidFill>
              </a:rPr>
              <a:t>, vol. 9, no. 1, p. 3378, Dec. 2018, </a:t>
            </a:r>
            <a:r>
              <a:rPr lang="en-US" sz="1600" err="1">
                <a:solidFill>
                  <a:schemeClr val="tx1">
                    <a:tint val="75000"/>
                  </a:schemeClr>
                </a:solidFill>
              </a:rPr>
              <a:t>doi</a:t>
            </a:r>
            <a:r>
              <a:rPr lang="en-US" sz="1600">
                <a:solidFill>
                  <a:schemeClr val="tx1">
                    <a:tint val="75000"/>
                  </a:schemeClr>
                </a:solidFill>
              </a:rPr>
              <a:t>: </a:t>
            </a:r>
            <a:r>
              <a:rPr lang="en-US" sz="1600">
                <a:solidFill>
                  <a:schemeClr val="tx1">
                    <a:tint val="75000"/>
                  </a:schemeClr>
                </a:solidFill>
                <a:hlinkClick r:id="rId3">
                  <a:extLst>
                    <a:ext uri="{A12FA001-AC4F-418D-AE19-62706E023703}">
                      <ahyp:hlinkClr xmlns:ahyp="http://schemas.microsoft.com/office/drawing/2018/hyperlinkcolor" val="tx"/>
                    </a:ext>
                  </a:extLst>
                </a:hlinkClick>
              </a:rPr>
              <a:t>10.1038/s41467-018-05845-7</a:t>
            </a:r>
            <a:r>
              <a:rPr lang="en-US" sz="1600">
                <a:solidFill>
                  <a:schemeClr val="tx1">
                    <a:tint val="75000"/>
                  </a:schemeClr>
                </a:solidFill>
              </a:rPr>
              <a:t>.</a:t>
            </a:r>
          </a:p>
        </p:txBody>
      </p:sp>
    </p:spTree>
    <p:extLst>
      <p:ext uri="{BB962C8B-B14F-4D97-AF65-F5344CB8AC3E}">
        <p14:creationId xmlns:p14="http://schemas.microsoft.com/office/powerpoint/2010/main" val="322261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0FE97B-E430-4B11-426B-69FDCDF00C76}"/>
              </a:ext>
            </a:extLst>
          </p:cNvPr>
          <p:cNvPicPr>
            <a:picLocks noChangeAspect="1"/>
          </p:cNvPicPr>
          <p:nvPr/>
        </p:nvPicPr>
        <p:blipFill>
          <a:blip r:embed="rId3">
            <a:extLst>
              <a:ext uri="{28A0092B-C50C-407E-A947-70E740481C1C}">
                <a14:useLocalDpi xmlns:a14="http://schemas.microsoft.com/office/drawing/2010/main" val="0"/>
              </a:ext>
            </a:extLst>
          </a:blip>
          <a:srcRect l="9315" r="9315"/>
          <a:stretch/>
        </p:blipFill>
        <p:spPr>
          <a:xfrm>
            <a:off x="850766" y="574166"/>
            <a:ext cx="10490468" cy="6217777"/>
          </a:xfrm>
          <a:prstGeom prst="rect">
            <a:avLst/>
          </a:prstGeom>
        </p:spPr>
      </p:pic>
      <p:sp>
        <p:nvSpPr>
          <p:cNvPr id="4" name="TextBox 3">
            <a:extLst>
              <a:ext uri="{FF2B5EF4-FFF2-40B4-BE49-F238E27FC236}">
                <a16:creationId xmlns:a16="http://schemas.microsoft.com/office/drawing/2014/main" id="{648F662C-4E60-CEC8-D209-230BC39191D2}"/>
              </a:ext>
            </a:extLst>
          </p:cNvPr>
          <p:cNvSpPr txBox="1"/>
          <p:nvPr/>
        </p:nvSpPr>
        <p:spPr>
          <a:xfrm>
            <a:off x="3519949" y="66057"/>
            <a:ext cx="5339219" cy="369332"/>
          </a:xfrm>
          <a:prstGeom prst="rect">
            <a:avLst/>
          </a:prstGeom>
          <a:noFill/>
        </p:spPr>
        <p:txBody>
          <a:bodyPr wrap="none" rtlCol="0">
            <a:spAutoFit/>
          </a:bodyPr>
          <a:lstStyle/>
          <a:p>
            <a:r>
              <a:rPr lang="en-US" dirty="0"/>
              <a:t>Parameters within limits as described in previous slides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7D73DE-4FC1-9DDF-ACF0-6FB8CA455D68}"/>
                  </a:ext>
                </a:extLst>
              </p:cNvPr>
              <p:cNvSpPr txBox="1"/>
              <p:nvPr/>
            </p:nvSpPr>
            <p:spPr>
              <a:xfrm>
                <a:off x="1489587" y="2413819"/>
                <a:ext cx="7206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𝐼𝑛𝑖𝑡𝑖𝑎𝑙</m:t>
                      </m:r>
                    </m:oMath>
                  </m:oMathPara>
                </a14:m>
                <a:endParaRPr lang="en-US" dirty="0"/>
              </a:p>
            </p:txBody>
          </p:sp>
        </mc:Choice>
        <mc:Fallback xmlns="">
          <p:sp>
            <p:nvSpPr>
              <p:cNvPr id="5" name="TextBox 4">
                <a:extLst>
                  <a:ext uri="{FF2B5EF4-FFF2-40B4-BE49-F238E27FC236}">
                    <a16:creationId xmlns:a16="http://schemas.microsoft.com/office/drawing/2014/main" id="{937D73DE-4FC1-9DDF-ACF0-6FB8CA455D68}"/>
                  </a:ext>
                </a:extLst>
              </p:cNvPr>
              <p:cNvSpPr txBox="1">
                <a:spLocks noRot="1" noChangeAspect="1" noMove="1" noResize="1" noEditPoints="1" noAdjustHandles="1" noChangeArrowheads="1" noChangeShapeType="1" noTextEdit="1"/>
              </p:cNvSpPr>
              <p:nvPr/>
            </p:nvSpPr>
            <p:spPr>
              <a:xfrm>
                <a:off x="1489587" y="2413819"/>
                <a:ext cx="720647" cy="276999"/>
              </a:xfrm>
              <a:prstGeom prst="rect">
                <a:avLst/>
              </a:prstGeom>
              <a:blipFill>
                <a:blip r:embed="rId4"/>
                <a:stretch>
                  <a:fillRect l="-7563" r="-672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FA2804-B389-D68B-C903-466976B929F7}"/>
                  </a:ext>
                </a:extLst>
              </p:cNvPr>
              <p:cNvSpPr txBox="1"/>
              <p:nvPr/>
            </p:nvSpPr>
            <p:spPr>
              <a:xfrm>
                <a:off x="2496222" y="2413819"/>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8" name="TextBox 7">
                <a:extLst>
                  <a:ext uri="{FF2B5EF4-FFF2-40B4-BE49-F238E27FC236}">
                    <a16:creationId xmlns:a16="http://schemas.microsoft.com/office/drawing/2014/main" id="{96FA2804-B389-D68B-C903-466976B929F7}"/>
                  </a:ext>
                </a:extLst>
              </p:cNvPr>
              <p:cNvSpPr txBox="1">
                <a:spLocks noRot="1" noChangeAspect="1" noMove="1" noResize="1" noEditPoints="1" noAdjustHandles="1" noChangeArrowheads="1" noChangeShapeType="1" noTextEdit="1"/>
              </p:cNvSpPr>
              <p:nvPr/>
            </p:nvSpPr>
            <p:spPr>
              <a:xfrm>
                <a:off x="2496222" y="2413819"/>
                <a:ext cx="190758" cy="276999"/>
              </a:xfrm>
              <a:prstGeom prst="rect">
                <a:avLst/>
              </a:prstGeom>
              <a:blipFill>
                <a:blip r:embed="rId5"/>
                <a:stretch>
                  <a:fillRect l="-28125" r="-28125" b="-666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4D32517-3884-D384-3640-3D276538368B}"/>
              </a:ext>
            </a:extLst>
          </p:cNvPr>
          <p:cNvSpPr txBox="1"/>
          <p:nvPr/>
        </p:nvSpPr>
        <p:spPr>
          <a:xfrm>
            <a:off x="2849055" y="2413819"/>
            <a:ext cx="776944" cy="276999"/>
          </a:xfrm>
          <a:prstGeom prst="rect">
            <a:avLst/>
          </a:prstGeom>
          <a:noFill/>
        </p:spPr>
        <p:txBody>
          <a:bodyPr wrap="none" lIns="0" tIns="0" rIns="0" bIns="0" rtlCol="0">
            <a:spAutoFit/>
          </a:bodyPr>
          <a:lstStyle/>
          <a:p>
            <a:r>
              <a:rPr lang="en-US" dirty="0"/>
              <a:t>omicron</a:t>
            </a:r>
          </a:p>
        </p:txBody>
      </p:sp>
    </p:spTree>
    <p:extLst>
      <p:ext uri="{BB962C8B-B14F-4D97-AF65-F5344CB8AC3E}">
        <p14:creationId xmlns:p14="http://schemas.microsoft.com/office/powerpoint/2010/main" val="1658409494"/>
      </p:ext>
    </p:extLst>
  </p:cSld>
  <p:clrMapOvr>
    <a:masterClrMapping/>
  </p:clrMapOvr>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4">
            <a:extLst>
              <a:ext uri="{28A0092B-C50C-407E-A947-70E740481C1C}">
                <a14:useLocalDpi xmlns:a14="http://schemas.microsoft.com/office/drawing/2010/main" val="0"/>
              </a:ext>
            </a:extLst>
          </a:blip>
          <a:srcRect l="8570" r="8214"/>
          <a:stretch/>
        </p:blipFill>
        <p:spPr>
          <a:xfrm>
            <a:off x="157316" y="98252"/>
            <a:ext cx="11493909" cy="6661495"/>
          </a:xfrm>
          <a:prstGeom prst="rect">
            <a:avLst/>
          </a:prstGeom>
        </p:spPr>
      </p:pic>
    </p:spTree>
    <p:extLst>
      <p:ext uri="{BB962C8B-B14F-4D97-AF65-F5344CB8AC3E}">
        <p14:creationId xmlns:p14="http://schemas.microsoft.com/office/powerpoint/2010/main" val="3150840375"/>
      </p:ext>
    </p:extLst>
  </p:cSld>
  <p:clrMapOvr>
    <a:masterClrMapping/>
  </p:clrMapOvr>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3">
            <a:extLst>
              <a:ext uri="{28A0092B-C50C-407E-A947-70E740481C1C}">
                <a14:useLocalDpi xmlns:a14="http://schemas.microsoft.com/office/drawing/2010/main" val="0"/>
              </a:ext>
            </a:extLst>
          </a:blip>
          <a:srcRect l="8783" r="7502"/>
          <a:stretch/>
        </p:blipFill>
        <p:spPr>
          <a:xfrm>
            <a:off x="432620" y="98252"/>
            <a:ext cx="11562735" cy="6661495"/>
          </a:xfrm>
          <a:prstGeom prst="rect">
            <a:avLst/>
          </a:prstGeom>
        </p:spPr>
      </p:pic>
    </p:spTree>
    <p:extLst>
      <p:ext uri="{BB962C8B-B14F-4D97-AF65-F5344CB8AC3E}">
        <p14:creationId xmlns:p14="http://schemas.microsoft.com/office/powerpoint/2010/main" val="3510057889"/>
      </p:ext>
    </p:extLst>
  </p:cSld>
  <p:clrMapOvr>
    <a:masterClrMapping/>
  </p:clrMapOvr>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2">
            <a:extLst>
              <a:ext uri="{28A0092B-C50C-407E-A947-70E740481C1C}">
                <a14:useLocalDpi xmlns:a14="http://schemas.microsoft.com/office/drawing/2010/main" val="0"/>
              </a:ext>
            </a:extLst>
          </a:blip>
          <a:srcRect l="9884" t="2222" r="7002" b="5204"/>
          <a:stretch/>
        </p:blipFill>
        <p:spPr>
          <a:xfrm>
            <a:off x="908179" y="196505"/>
            <a:ext cx="10375641" cy="6661495"/>
          </a:xfrm>
          <a:prstGeom prst="rect">
            <a:avLst/>
          </a:prstGeom>
        </p:spPr>
      </p:pic>
    </p:spTree>
    <p:extLst>
      <p:ext uri="{BB962C8B-B14F-4D97-AF65-F5344CB8AC3E}">
        <p14:creationId xmlns:p14="http://schemas.microsoft.com/office/powerpoint/2010/main" val="199405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title="IguanaTex Bitmap Display">
            <a:extLst>
              <a:ext uri="{FF2B5EF4-FFF2-40B4-BE49-F238E27FC236}">
                <a16:creationId xmlns:a16="http://schemas.microsoft.com/office/drawing/2014/main" id="{B444C92E-99D4-CAC4-0E3F-6C175AC91F20}"/>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170933" y="19819"/>
            <a:ext cx="5683251" cy="784990"/>
          </a:xfrm>
          <a:prstGeom prst="rect">
            <a:avLst/>
          </a:prstGeom>
        </p:spPr>
      </p:pic>
      <p:pic>
        <p:nvPicPr>
          <p:cNvPr id="7" name="Picture 6" descr="\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title="IguanaTex Bitmap Display">
            <a:extLst>
              <a:ext uri="{FF2B5EF4-FFF2-40B4-BE49-F238E27FC236}">
                <a16:creationId xmlns:a16="http://schemas.microsoft.com/office/drawing/2014/main" id="{B9EB5AA4-D79E-FC72-C301-D34A98242AA9}"/>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170929" y="918537"/>
            <a:ext cx="5192985" cy="878347"/>
          </a:xfrm>
          <a:prstGeom prst="rect">
            <a:avLst/>
          </a:prstGeom>
        </p:spPr>
      </p:pic>
      <p:pic>
        <p:nvPicPr>
          <p:cNvPr id="9" name="Picture 8" descr="\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title="IguanaTex Bitmap Display">
            <a:extLst>
              <a:ext uri="{FF2B5EF4-FFF2-40B4-BE49-F238E27FC236}">
                <a16:creationId xmlns:a16="http://schemas.microsoft.com/office/drawing/2014/main" id="{4F3A6442-F325-1AA4-9A2D-6A8836CD00C2}"/>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170929" y="1889396"/>
            <a:ext cx="5154296" cy="878682"/>
          </a:xfrm>
          <a:prstGeom prst="rect">
            <a:avLst/>
          </a:prstGeom>
        </p:spPr>
      </p:pic>
      <p:pic>
        <p:nvPicPr>
          <p:cNvPr id="20" name="Picture 19" descr="\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title="IguanaTex Bitmap Display">
            <a:extLst>
              <a:ext uri="{FF2B5EF4-FFF2-40B4-BE49-F238E27FC236}">
                <a16:creationId xmlns:a16="http://schemas.microsoft.com/office/drawing/2014/main" id="{7B6516E0-2424-28F2-5887-95A923EB5DA1}"/>
              </a:ext>
            </a:extLst>
          </p:cNvPr>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147980" y="2890849"/>
            <a:ext cx="4672362" cy="861060"/>
          </a:xfrm>
          <a:prstGeom prst="rect">
            <a:avLst/>
          </a:prstGeom>
        </p:spPr>
      </p:pic>
      <p:pic>
        <p:nvPicPr>
          <p:cNvPr id="451" name="Picture 450">
            <a:extLst>
              <a:ext uri="{FF2B5EF4-FFF2-40B4-BE49-F238E27FC236}">
                <a16:creationId xmlns:a16="http://schemas.microsoft.com/office/drawing/2014/main" id="{B89E8F5B-B6E0-A4F8-6EE7-459CDB3D71B3}"/>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109012" y="4055834"/>
            <a:ext cx="4135982" cy="729653"/>
          </a:xfrm>
          <a:prstGeom prst="rect">
            <a:avLst/>
          </a:prstGeom>
          <a:ln w="9525">
            <a:solidFill>
              <a:schemeClr val="accent4"/>
            </a:solidFill>
          </a:ln>
        </p:spPr>
      </p:pic>
      <p:pic>
        <p:nvPicPr>
          <p:cNvPr id="520" name="Picture 519" descr="\documentclass{article}&#10;\usepackage{amsmath}&#10;\pagestyle{empty}&#10;\begin{document}&#10;&#10;\begin{flalign}&#10;\sigma_{S_h}, \sigma_{S_m}, \sigma_{S} = \left\{\begin{matrix} 0 &amp; \text{if } t&lt;t_0 \\ &#10;(\sigma_{S_{h_{max}}}, \sigma_{S_{m_{max}}}, \sigma_{S_{max}})\frac{t-t_0}{180} &amp; \text{if } t_0&lt;t&lt;t_0+180\\ &#10; \sigma_{S_{h_{max}}}, \sigma_{S_{m_{max}}}, \sigma_{S_{max}}&amp; \text{if } t&gt;t_0+180&#10;\end{matrix}\notag \right .&#10;\end{flalign}&#10;&#10;\end{document}" title="IguanaTex Bitmap Display">
            <a:extLst>
              <a:ext uri="{FF2B5EF4-FFF2-40B4-BE49-F238E27FC236}">
                <a16:creationId xmlns:a16="http://schemas.microsoft.com/office/drawing/2014/main" id="{F3F8F983-7980-081A-4F74-B6350D755678}"/>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4716419" y="4558550"/>
            <a:ext cx="6938088" cy="858483"/>
          </a:xfrm>
          <a:prstGeom prst="rect">
            <a:avLst/>
          </a:prstGeom>
          <a:ln w="9525">
            <a:solidFill>
              <a:schemeClr val="accent4"/>
            </a:solidFill>
          </a:ln>
        </p:spPr>
      </p:pic>
      <p:pic>
        <p:nvPicPr>
          <p:cNvPr id="3" name="Picture 2" descr="\documentclass{article}&#10;\usepackage{amsmath}&#10;\pagestyle{empty}&#10;\begin{document}&#10;&#10;\begin{flalign}&#10;\alpha = \frac{c}{1+e^{-k(t-t_0)}}, k = 1E5 \notag&#10;\end{flalign}&#10;&#10;\end{document}" title="IguanaTex Bitmap Display">
            <a:extLst>
              <a:ext uri="{FF2B5EF4-FFF2-40B4-BE49-F238E27FC236}">
                <a16:creationId xmlns:a16="http://schemas.microsoft.com/office/drawing/2014/main" id="{BD537839-C0A1-5FFE-B7F2-EEAD16517AE1}"/>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155920" y="5021689"/>
            <a:ext cx="3260298" cy="525640"/>
          </a:xfrm>
          <a:prstGeom prst="rect">
            <a:avLst/>
          </a:prstGeom>
          <a:ln w="9525">
            <a:solidFill>
              <a:schemeClr val="accent4"/>
            </a:solidFill>
          </a:ln>
        </p:spPr>
      </p:pic>
      <p:pic>
        <p:nvPicPr>
          <p:cNvPr id="465" name="Picture 464" descr="\documentclass{article}&#10;\usepackage{amsmath}&#10;\pagestyle{empty}&#10;\begin{document}&#10;&#10;\begin{flalign}&#10;\begin{matrix}&#10;\phi_i = a_{1,i} + a_{2,i}cos(\Omega_{1,i}t-\Theta_{1,i}) \\&#10;\phi_{S_m}=\phi_{E_m}=\phi_{I_m} = \phi_1 \\&#10;\phi_{S}=\phi_{E}=\phi_{I} = \phi_2&#10;\notag&#10;\end{matrix}&#10;\end{flalign}&#10;&#10;\end{document}" title="IguanaTex Bitmap Display">
            <a:extLst>
              <a:ext uri="{FF2B5EF4-FFF2-40B4-BE49-F238E27FC236}">
                <a16:creationId xmlns:a16="http://schemas.microsoft.com/office/drawing/2014/main" id="{4399D4C0-53EE-83A6-81C5-118C79589403}"/>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89671" y="5713322"/>
            <a:ext cx="3889161" cy="965357"/>
          </a:xfrm>
          <a:prstGeom prst="rect">
            <a:avLst/>
          </a:prstGeom>
          <a:ln w="9525">
            <a:solidFill>
              <a:schemeClr val="accent4"/>
            </a:solidFill>
          </a:ln>
        </p:spPr>
      </p:pic>
      <p:pic>
        <p:nvPicPr>
          <p:cNvPr id="12" name="Picture 11" descr="\documentclass{article}&#10;\usepackage{amsmath}&#10;\pagestyle{empty}&#10;\begin{document}&#10;&#10;\begin{flalign}&#10;\begin{matrix}&#10;\xi_i = b_{1,i} + b_{2,i}cos(\zeta_{1,i}t-\psi_{1,i}) \\&#10;\xi_{S}=\xi_{E}=\xi_{I} = \xi_1 \\&#10;\xi_{S_m}=\xi_{E_m}=\xi_{I_m} = \xi_2&#10;\notag&#10;\end{matrix}&#10;\end{flalign}&#10;&#10;\end{document}" title="IguanaTex Bitmap Display">
            <a:extLst>
              <a:ext uri="{FF2B5EF4-FFF2-40B4-BE49-F238E27FC236}">
                <a16:creationId xmlns:a16="http://schemas.microsoft.com/office/drawing/2014/main" id="{5F605370-FEA4-6087-FDB9-2546C99E1BDD}"/>
              </a:ext>
            </a:extLst>
          </p:cNvPr>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4186007" y="5596812"/>
            <a:ext cx="4056052" cy="1081869"/>
          </a:xfrm>
          <a:prstGeom prst="rect">
            <a:avLst/>
          </a:prstGeom>
          <a:ln w="9525">
            <a:solidFill>
              <a:schemeClr val="accent4"/>
            </a:solidFill>
          </a:ln>
        </p:spPr>
      </p:pic>
      <p:cxnSp>
        <p:nvCxnSpPr>
          <p:cNvPr id="522" name="Straight Connector 521">
            <a:extLst>
              <a:ext uri="{FF2B5EF4-FFF2-40B4-BE49-F238E27FC236}">
                <a16:creationId xmlns:a16="http://schemas.microsoft.com/office/drawing/2014/main" id="{BB10292C-0309-9159-2146-BDEBDF3CF515}"/>
              </a:ext>
            </a:extLst>
          </p:cNvPr>
          <p:cNvCxnSpPr>
            <a:cxnSpLocks/>
          </p:cNvCxnSpPr>
          <p:nvPr/>
        </p:nvCxnSpPr>
        <p:spPr>
          <a:xfrm>
            <a:off x="170929" y="3840537"/>
            <a:ext cx="11596404" cy="0"/>
          </a:xfrm>
          <a:prstGeom prst="line">
            <a:avLst/>
          </a:prstGeom>
          <a:ln w="38100">
            <a:solidFill>
              <a:schemeClr val="accent4"/>
            </a:solidFill>
          </a:ln>
        </p:spPr>
        <p:style>
          <a:lnRef idx="3">
            <a:schemeClr val="accent2"/>
          </a:lnRef>
          <a:fillRef idx="0">
            <a:schemeClr val="accent2"/>
          </a:fillRef>
          <a:effectRef idx="2">
            <a:schemeClr val="accent2"/>
          </a:effectRef>
          <a:fontRef idx="minor">
            <a:schemeClr val="tx1"/>
          </a:fontRef>
        </p:style>
      </p:cxnSp>
      <p:pic>
        <p:nvPicPr>
          <p:cNvPr id="526" name="Picture 525" descr="\documentclass{article}&#10;\usepackage{amsmath}&#10;\pagestyle{empty}&#10;\begin{document}&#10;&#10;\[&#10;\kappa_{R_h}, \kappa_{R_m}, \kappa_R = \sigma_{S_h}, \sigma_{S_m}, \sigma_S&#10;\]&#10;&#10;\end{document}" title="IguanaTex Bitmap Display">
            <a:extLst>
              <a:ext uri="{FF2B5EF4-FFF2-40B4-BE49-F238E27FC236}">
                <a16:creationId xmlns:a16="http://schemas.microsoft.com/office/drawing/2014/main" id="{89D03693-07D7-1524-70DB-39653943C95E}"/>
              </a:ext>
            </a:extLst>
          </p:cNvPr>
          <p:cNvPicPr>
            <a:picLocks noChangeAspect="1"/>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6322538" y="4071914"/>
            <a:ext cx="3866312" cy="221636"/>
          </a:xfrm>
          <a:prstGeom prst="rect">
            <a:avLst/>
          </a:prstGeom>
          <a:ln w="9525">
            <a:solidFill>
              <a:schemeClr val="accent4"/>
            </a:solidFill>
          </a:ln>
        </p:spPr>
      </p:pic>
      <p:sp>
        <p:nvSpPr>
          <p:cNvPr id="529" name="Rectangle 528">
            <a:extLst>
              <a:ext uri="{FF2B5EF4-FFF2-40B4-BE49-F238E27FC236}">
                <a16:creationId xmlns:a16="http://schemas.microsoft.com/office/drawing/2014/main" id="{4DFAFD96-B938-B38F-77D9-26DFF38445F6}"/>
              </a:ext>
            </a:extLst>
          </p:cNvPr>
          <p:cNvSpPr/>
          <p:nvPr/>
        </p:nvSpPr>
        <p:spPr>
          <a:xfrm>
            <a:off x="9190654" y="584517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529">
            <a:extLst>
              <a:ext uri="{FF2B5EF4-FFF2-40B4-BE49-F238E27FC236}">
                <a16:creationId xmlns:a16="http://schemas.microsoft.com/office/drawing/2014/main" id="{603F13E8-AB8E-68C7-B6F3-450DAF88EEDE}"/>
              </a:ext>
            </a:extLst>
          </p:cNvPr>
          <p:cNvSpPr/>
          <p:nvPr/>
        </p:nvSpPr>
        <p:spPr>
          <a:xfrm>
            <a:off x="1288724" y="4214288"/>
            <a:ext cx="324255" cy="62930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0747D02B-512B-B50B-FA71-A8D822D398DE}"/>
              </a:ext>
            </a:extLst>
          </p:cNvPr>
          <p:cNvSpPr/>
          <p:nvPr/>
        </p:nvSpPr>
        <p:spPr>
          <a:xfrm>
            <a:off x="6764532" y="5199011"/>
            <a:ext cx="2371529" cy="28177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29521D4E-36D1-99F1-2186-4E05072E3D43}"/>
              </a:ext>
            </a:extLst>
          </p:cNvPr>
          <p:cNvSpPr/>
          <p:nvPr/>
        </p:nvSpPr>
        <p:spPr>
          <a:xfrm>
            <a:off x="727789" y="5755511"/>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a:extLst>
              <a:ext uri="{FF2B5EF4-FFF2-40B4-BE49-F238E27FC236}">
                <a16:creationId xmlns:a16="http://schemas.microsoft.com/office/drawing/2014/main" id="{1D91F54E-715B-EB32-02DB-13FE3AB32012}"/>
              </a:ext>
            </a:extLst>
          </p:cNvPr>
          <p:cNvSpPr/>
          <p:nvPr/>
        </p:nvSpPr>
        <p:spPr>
          <a:xfrm>
            <a:off x="1497564" y="5755511"/>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FBEF00A6-64CB-D5CF-D3B2-69098732A2C6}"/>
              </a:ext>
            </a:extLst>
          </p:cNvPr>
          <p:cNvSpPr/>
          <p:nvPr/>
        </p:nvSpPr>
        <p:spPr>
          <a:xfrm>
            <a:off x="2430870" y="5677605"/>
            <a:ext cx="372277" cy="36777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a:extLst>
              <a:ext uri="{FF2B5EF4-FFF2-40B4-BE49-F238E27FC236}">
                <a16:creationId xmlns:a16="http://schemas.microsoft.com/office/drawing/2014/main" id="{E66D0A52-35C4-19A0-257C-4FDF4F5F3AA9}"/>
              </a:ext>
            </a:extLst>
          </p:cNvPr>
          <p:cNvSpPr/>
          <p:nvPr/>
        </p:nvSpPr>
        <p:spPr>
          <a:xfrm>
            <a:off x="3376958" y="5677605"/>
            <a:ext cx="372277" cy="42172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511EC5A9-3534-DF48-94A2-5A1D92F7C37C}"/>
              </a:ext>
            </a:extLst>
          </p:cNvPr>
          <p:cNvSpPr/>
          <p:nvPr/>
        </p:nvSpPr>
        <p:spPr>
          <a:xfrm>
            <a:off x="4851958" y="5596810"/>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1D2E9DCE-F6FF-9D54-B5AA-315367B686A6}"/>
              </a:ext>
            </a:extLst>
          </p:cNvPr>
          <p:cNvSpPr/>
          <p:nvPr/>
        </p:nvSpPr>
        <p:spPr>
          <a:xfrm>
            <a:off x="5669242" y="5571623"/>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537">
            <a:extLst>
              <a:ext uri="{FF2B5EF4-FFF2-40B4-BE49-F238E27FC236}">
                <a16:creationId xmlns:a16="http://schemas.microsoft.com/office/drawing/2014/main" id="{98593D41-EE89-5C51-B908-731D74A77F6B}"/>
              </a:ext>
            </a:extLst>
          </p:cNvPr>
          <p:cNvSpPr/>
          <p:nvPr/>
        </p:nvSpPr>
        <p:spPr>
          <a:xfrm>
            <a:off x="6635082" y="5571623"/>
            <a:ext cx="38190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a:extLst>
              <a:ext uri="{FF2B5EF4-FFF2-40B4-BE49-F238E27FC236}">
                <a16:creationId xmlns:a16="http://schemas.microsoft.com/office/drawing/2014/main" id="{771C058D-2A70-247B-3CAE-78421E9BE3DD}"/>
              </a:ext>
            </a:extLst>
          </p:cNvPr>
          <p:cNvSpPr/>
          <p:nvPr/>
        </p:nvSpPr>
        <p:spPr>
          <a:xfrm>
            <a:off x="7650407" y="5571623"/>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Rectangle 540">
            <a:extLst>
              <a:ext uri="{FF2B5EF4-FFF2-40B4-BE49-F238E27FC236}">
                <a16:creationId xmlns:a16="http://schemas.microsoft.com/office/drawing/2014/main" id="{E6076BC6-E8F1-8D2D-F81A-3F5874F315C2}"/>
              </a:ext>
            </a:extLst>
          </p:cNvPr>
          <p:cNvSpPr/>
          <p:nvPr/>
        </p:nvSpPr>
        <p:spPr>
          <a:xfrm>
            <a:off x="1372824" y="4922852"/>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89499B7F-BD06-7049-3D5C-863A2D411CE7}"/>
              </a:ext>
            </a:extLst>
          </p:cNvPr>
          <p:cNvSpPr txBox="1"/>
          <p:nvPr/>
        </p:nvSpPr>
        <p:spPr>
          <a:xfrm>
            <a:off x="9431052" y="5809162"/>
            <a:ext cx="2336281" cy="369332"/>
          </a:xfrm>
          <a:prstGeom prst="rect">
            <a:avLst/>
          </a:prstGeom>
          <a:noFill/>
        </p:spPr>
        <p:txBody>
          <a:bodyPr wrap="none" rtlCol="0">
            <a:spAutoFit/>
          </a:bodyPr>
          <a:lstStyle/>
          <a:p>
            <a:r>
              <a:rPr lang="en-US"/>
              <a:t>- Tune able Parameters</a:t>
            </a:r>
          </a:p>
        </p:txBody>
      </p:sp>
      <p:sp>
        <p:nvSpPr>
          <p:cNvPr id="27" name="Rectangle 26">
            <a:extLst>
              <a:ext uri="{FF2B5EF4-FFF2-40B4-BE49-F238E27FC236}">
                <a16:creationId xmlns:a16="http://schemas.microsoft.com/office/drawing/2014/main" id="{9A74F6DC-293C-48CB-D13E-76B7AF23AF55}"/>
              </a:ext>
            </a:extLst>
          </p:cNvPr>
          <p:cNvSpPr/>
          <p:nvPr/>
        </p:nvSpPr>
        <p:spPr>
          <a:xfrm>
            <a:off x="1425058" y="5255056"/>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4732214-B50E-7FDA-2029-3410BFDCF8B7}"/>
              </a:ext>
            </a:extLst>
          </p:cNvPr>
          <p:cNvSpPr/>
          <p:nvPr/>
        </p:nvSpPr>
        <p:spPr>
          <a:xfrm>
            <a:off x="9211762" y="4754379"/>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4948D36-8C87-974F-C8B5-767DF4E93902}"/>
              </a:ext>
            </a:extLst>
          </p:cNvPr>
          <p:cNvSpPr/>
          <p:nvPr/>
        </p:nvSpPr>
        <p:spPr>
          <a:xfrm>
            <a:off x="1909511" y="5284509"/>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5C7184E-49FE-2A73-627A-1D0FC095F4A9}"/>
              </a:ext>
            </a:extLst>
          </p:cNvPr>
          <p:cNvPicPr>
            <a:picLocks noChangeAspect="1"/>
          </p:cNvPicPr>
          <p:nvPr/>
        </p:nvPicPr>
        <p:blipFill>
          <a:blip r:embed="rId24"/>
          <a:stretch>
            <a:fillRect/>
          </a:stretch>
        </p:blipFill>
        <p:spPr>
          <a:xfrm>
            <a:off x="5605887" y="65258"/>
            <a:ext cx="6414369" cy="3572946"/>
          </a:xfrm>
          <a:prstGeom prst="rect">
            <a:avLst/>
          </a:prstGeom>
        </p:spPr>
      </p:pic>
      <p:sp>
        <p:nvSpPr>
          <p:cNvPr id="511" name="Rectangle 510">
            <a:extLst>
              <a:ext uri="{FF2B5EF4-FFF2-40B4-BE49-F238E27FC236}">
                <a16:creationId xmlns:a16="http://schemas.microsoft.com/office/drawing/2014/main" id="{FFAA4F85-3C45-51F3-648A-4811B51BC1F5}"/>
              </a:ext>
            </a:extLst>
          </p:cNvPr>
          <p:cNvSpPr/>
          <p:nvPr/>
        </p:nvSpPr>
        <p:spPr>
          <a:xfrm>
            <a:off x="2018382" y="4021929"/>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F63890A7-EF07-446D-C229-FD23D4F61BD8}"/>
              </a:ext>
            </a:extLst>
          </p:cNvPr>
          <p:cNvSpPr/>
          <p:nvPr/>
        </p:nvSpPr>
        <p:spPr>
          <a:xfrm>
            <a:off x="3175612" y="4006531"/>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783157"/>
      </p:ext>
    </p:extLst>
  </p:cSld>
  <p:clrMapOvr>
    <a:masterClrMapping/>
  </p:clrMapOvr>
  <p:extLst>
    <p:ext uri="{6950BFC3-D8DA-4A85-94F7-54DA5524770B}">
      <p188:commentRel xmlns:p188="http://schemas.microsoft.com/office/powerpoint/2018/8/main" r:id="rId12"/>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DF4C36-AFE2-E036-A036-48DB97018FD1}"/>
                  </a:ext>
                </a:extLst>
              </p:cNvPr>
              <p:cNvSpPr txBox="1"/>
              <p:nvPr/>
            </p:nvSpPr>
            <p:spPr>
              <a:xfrm>
                <a:off x="185467" y="556405"/>
                <a:ext cx="10242739"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𝐷</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𝐼</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𝑈</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𝐻</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𝑀</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oMath>
                  </m:oMathPara>
                </a14:m>
                <a:endParaRPr lang="en-US" sz="1400"/>
              </a:p>
            </p:txBody>
          </p:sp>
        </mc:Choice>
        <mc:Fallback xmlns="">
          <p:sp>
            <p:nvSpPr>
              <p:cNvPr id="2" name="TextBox 1">
                <a:extLst>
                  <a:ext uri="{FF2B5EF4-FFF2-40B4-BE49-F238E27FC236}">
                    <a16:creationId xmlns:a16="http://schemas.microsoft.com/office/drawing/2014/main" id="{9CDF4C36-AFE2-E036-A036-48DB97018FD1}"/>
                  </a:ext>
                </a:extLst>
              </p:cNvPr>
              <p:cNvSpPr txBox="1">
                <a:spLocks noRot="1" noChangeAspect="1" noMove="1" noResize="1" noEditPoints="1" noAdjustHandles="1" noChangeArrowheads="1" noChangeShapeType="1" noTextEdit="1"/>
              </p:cNvSpPr>
              <p:nvPr/>
            </p:nvSpPr>
            <p:spPr>
              <a:xfrm>
                <a:off x="185467" y="556405"/>
                <a:ext cx="10242739" cy="63652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FFB177-ECC8-BA05-5C41-0AF68BA91151}"/>
                  </a:ext>
                </a:extLst>
              </p:cNvPr>
              <p:cNvSpPr txBox="1"/>
              <p:nvPr/>
            </p:nvSpPr>
            <p:spPr>
              <a:xfrm>
                <a:off x="404690" y="2636833"/>
                <a:ext cx="7755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r>
                        <m:rPr>
                          <m:sty m:val="p"/>
                        </m:rPr>
                        <a:rPr lang="en-US" b="0" i="0" smtClean="0">
                          <a:latin typeface="Cambria Math" panose="02040503050406030204" pitchFamily="18" charset="0"/>
                        </a:rPr>
                        <m:t>D</m:t>
                      </m:r>
                      <m:r>
                        <a:rPr lang="en-US" b="0" i="0" smtClean="0">
                          <a:latin typeface="Cambria Math" panose="02040503050406030204" pitchFamily="18" charset="0"/>
                        </a:rPr>
                        <m:t> +</m:t>
                      </m:r>
                      <m:r>
                        <m:rPr>
                          <m:sty m:val="p"/>
                        </m:rPr>
                        <a:rPr lang="en-US" b="0" i="0" smtClean="0">
                          <a:latin typeface="Cambria Math" panose="02040503050406030204" pitchFamily="18" charset="0"/>
                        </a:rPr>
                        <m:t>R</m:t>
                      </m:r>
                      <m:r>
                        <a:rPr lang="en-US" b="0" i="0"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A3FFB177-ECC8-BA05-5C41-0AF68BA91151}"/>
                  </a:ext>
                </a:extLst>
              </p:cNvPr>
              <p:cNvSpPr txBox="1">
                <a:spLocks noRot="1" noChangeAspect="1" noMove="1" noResize="1" noEditPoints="1" noAdjustHandles="1" noChangeArrowheads="1" noChangeShapeType="1" noTextEdit="1"/>
              </p:cNvSpPr>
              <p:nvPr/>
            </p:nvSpPr>
            <p:spPr>
              <a:xfrm>
                <a:off x="404690" y="2636833"/>
                <a:ext cx="7755969" cy="276999"/>
              </a:xfrm>
              <a:prstGeom prst="rect">
                <a:avLst/>
              </a:prstGeom>
              <a:blipFill>
                <a:blip r:embed="rId3"/>
                <a:stretch>
                  <a:fillRect l="-236" t="-4444" r="-62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9C8167-EADF-45CE-F854-811986E5AB2C}"/>
                  </a:ext>
                </a:extLst>
              </p:cNvPr>
              <p:cNvSpPr txBox="1"/>
              <p:nvPr/>
            </p:nvSpPr>
            <p:spPr>
              <a:xfrm>
                <a:off x="404690" y="3052787"/>
                <a:ext cx="76813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𝑆</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𝑚</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sub>
                      </m:sSub>
                      <m:r>
                        <a:rPr lang="en-US">
                          <a:latin typeface="Cambria Math" panose="02040503050406030204" pitchFamily="18" charset="0"/>
                        </a:rPr>
                        <m:t>+</m:t>
                      </m:r>
                      <m:r>
                        <m:rPr>
                          <m:sty m:val="p"/>
                        </m:rPr>
                        <a:rPr lang="en-US">
                          <a:latin typeface="Cambria Math" panose="02040503050406030204" pitchFamily="18" charset="0"/>
                        </a:rPr>
                        <m:t>S</m:t>
                      </m:r>
                      <m:r>
                        <a:rPr lang="en-US">
                          <a:latin typeface="Cambria Math" panose="02040503050406030204" pitchFamily="18" charset="0"/>
                        </a:rPr>
                        <m:t>+</m:t>
                      </m:r>
                      <m:r>
                        <m:rPr>
                          <m:sty m:val="p"/>
                        </m:rPr>
                        <a:rPr lang="en-US">
                          <a:latin typeface="Cambria Math" panose="02040503050406030204" pitchFamily="18" charset="0"/>
                        </a:rPr>
                        <m:t>E</m:t>
                      </m:r>
                      <m:r>
                        <a:rPr lang="en-US">
                          <a:latin typeface="Cambria Math" panose="02040503050406030204" pitchFamily="18" charset="0"/>
                        </a:rPr>
                        <m:t>+</m:t>
                      </m:r>
                      <m:r>
                        <m:rPr>
                          <m:sty m:val="p"/>
                        </m:rPr>
                        <a:rPr lang="en-US">
                          <a:latin typeface="Cambria Math" panose="02040503050406030204" pitchFamily="18" charset="0"/>
                        </a:rPr>
                        <m:t>I</m:t>
                      </m:r>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 +</m:t>
                      </m:r>
                      <m:r>
                        <m:rPr>
                          <m:sty m:val="p"/>
                        </m:rPr>
                        <a:rPr lang="en-US">
                          <a:latin typeface="Cambria Math" panose="02040503050406030204" pitchFamily="18" charset="0"/>
                        </a:rPr>
                        <m:t>R</m:t>
                      </m:r>
                      <m:r>
                        <a:rPr lang="en-US">
                          <a:latin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1D9C8167-EADF-45CE-F854-811986E5AB2C}"/>
                  </a:ext>
                </a:extLst>
              </p:cNvPr>
              <p:cNvSpPr txBox="1">
                <a:spLocks noRot="1" noChangeAspect="1" noMove="1" noResize="1" noEditPoints="1" noAdjustHandles="1" noChangeArrowheads="1" noChangeShapeType="1" noTextEdit="1"/>
              </p:cNvSpPr>
              <p:nvPr/>
            </p:nvSpPr>
            <p:spPr>
              <a:xfrm>
                <a:off x="404690" y="3052787"/>
                <a:ext cx="7681334" cy="276999"/>
              </a:xfrm>
              <a:prstGeom prst="rect">
                <a:avLst/>
              </a:prstGeom>
              <a:blipFill>
                <a:blip r:embed="rId4"/>
                <a:stretch>
                  <a:fillRect l="-79" t="-2222" r="-5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E815B4-E6A2-E07A-6674-8503FB00760F}"/>
                  </a:ext>
                </a:extLst>
              </p:cNvPr>
              <p:cNvSpPr txBox="1"/>
              <p:nvPr/>
            </p:nvSpPr>
            <p:spPr>
              <a:xfrm>
                <a:off x="404690" y="2220879"/>
                <a:ext cx="5148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m:t>
                          </m:r>
                        </m:sub>
                      </m:sSub>
                      <m:r>
                        <a:rPr lang="en-US" b="0" i="1" smtClean="0">
                          <a:latin typeface="Cambria Math" panose="02040503050406030204" pitchFamily="18" charset="0"/>
                        </a:rPr>
                        <m:t>=0.1,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𝑈</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𝐻</m:t>
                          </m:r>
                        </m:sub>
                      </m:sSub>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m:t>
                          </m:r>
                        </m:sub>
                      </m:sSub>
                      <m:r>
                        <a:rPr lang="en-US" b="0" i="1" smtClean="0">
                          <a:latin typeface="Cambria Math" panose="02040503050406030204" pitchFamily="18" charset="0"/>
                        </a:rPr>
                        <m:t>=0.1</m:t>
                      </m:r>
                    </m:oMath>
                  </m:oMathPara>
                </a14:m>
                <a:endParaRPr lang="en-US"/>
              </a:p>
            </p:txBody>
          </p:sp>
        </mc:Choice>
        <mc:Fallback xmlns="">
          <p:sp>
            <p:nvSpPr>
              <p:cNvPr id="6" name="TextBox 5">
                <a:extLst>
                  <a:ext uri="{FF2B5EF4-FFF2-40B4-BE49-F238E27FC236}">
                    <a16:creationId xmlns:a16="http://schemas.microsoft.com/office/drawing/2014/main" id="{8DE815B4-E6A2-E07A-6674-8503FB00760F}"/>
                  </a:ext>
                </a:extLst>
              </p:cNvPr>
              <p:cNvSpPr txBox="1">
                <a:spLocks noRot="1" noChangeAspect="1" noMove="1" noResize="1" noEditPoints="1" noAdjustHandles="1" noChangeArrowheads="1" noChangeShapeType="1" noTextEdit="1"/>
              </p:cNvSpPr>
              <p:nvPr/>
            </p:nvSpPr>
            <p:spPr>
              <a:xfrm>
                <a:off x="404690" y="2220879"/>
                <a:ext cx="5148397" cy="276999"/>
              </a:xfrm>
              <a:prstGeom prst="rect">
                <a:avLst/>
              </a:prstGeom>
              <a:blipFill>
                <a:blip r:embed="rId5"/>
                <a:stretch>
                  <a:fillRect l="-237" r="-71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4781BB-383B-050B-DEB9-01ABEBA78285}"/>
                  </a:ext>
                </a:extLst>
              </p:cNvPr>
              <p:cNvSpPr txBox="1"/>
              <p:nvPr/>
            </p:nvSpPr>
            <p:spPr>
              <a:xfrm>
                <a:off x="404690" y="4047188"/>
                <a:ext cx="173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=9.7</m:t>
                      </m:r>
                      <m:r>
                        <a:rPr lang="en-US" b="0" i="1" smtClean="0">
                          <a:latin typeface="Cambria Math" panose="02040503050406030204" pitchFamily="18" charset="0"/>
                        </a:rPr>
                        <m:t>𝐸</m:t>
                      </m:r>
                      <m:r>
                        <a:rPr lang="en-US" b="0" i="1" smtClean="0">
                          <a:latin typeface="Cambria Math" panose="02040503050406030204" pitchFamily="18" charset="0"/>
                        </a:rPr>
                        <m:t>6 −24</m:t>
                      </m:r>
                    </m:oMath>
                  </m:oMathPara>
                </a14:m>
                <a:endParaRPr lang="en-US"/>
              </a:p>
            </p:txBody>
          </p:sp>
        </mc:Choice>
        <mc:Fallback xmlns="">
          <p:sp>
            <p:nvSpPr>
              <p:cNvPr id="7" name="TextBox 6">
                <a:extLst>
                  <a:ext uri="{FF2B5EF4-FFF2-40B4-BE49-F238E27FC236}">
                    <a16:creationId xmlns:a16="http://schemas.microsoft.com/office/drawing/2014/main" id="{D64781BB-383B-050B-DEB9-01ABEBA78285}"/>
                  </a:ext>
                </a:extLst>
              </p:cNvPr>
              <p:cNvSpPr txBox="1">
                <a:spLocks noRot="1" noChangeAspect="1" noMove="1" noResize="1" noEditPoints="1" noAdjustHandles="1" noChangeArrowheads="1" noChangeShapeType="1" noTextEdit="1"/>
              </p:cNvSpPr>
              <p:nvPr/>
            </p:nvSpPr>
            <p:spPr>
              <a:xfrm>
                <a:off x="404690" y="4047188"/>
                <a:ext cx="1733873" cy="276999"/>
              </a:xfrm>
              <a:prstGeom prst="rect">
                <a:avLst/>
              </a:prstGeom>
              <a:blipFill>
                <a:blip r:embed="rId6"/>
                <a:stretch>
                  <a:fillRect l="-2456" r="-280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67A5F8-7B0D-6B00-8D70-E50A6ACAE924}"/>
                  </a:ext>
                </a:extLst>
              </p:cNvPr>
              <p:cNvSpPr txBox="1"/>
              <p:nvPr/>
            </p:nvSpPr>
            <p:spPr>
              <a:xfrm>
                <a:off x="404690" y="4324187"/>
                <a:ext cx="844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=24 </m:t>
                      </m:r>
                    </m:oMath>
                  </m:oMathPara>
                </a14:m>
                <a:endParaRPr lang="en-US"/>
              </a:p>
            </p:txBody>
          </p:sp>
        </mc:Choice>
        <mc:Fallback xmlns="">
          <p:sp>
            <p:nvSpPr>
              <p:cNvPr id="8" name="TextBox 7">
                <a:extLst>
                  <a:ext uri="{FF2B5EF4-FFF2-40B4-BE49-F238E27FC236}">
                    <a16:creationId xmlns:a16="http://schemas.microsoft.com/office/drawing/2014/main" id="{9E67A5F8-7B0D-6B00-8D70-E50A6ACAE924}"/>
                  </a:ext>
                </a:extLst>
              </p:cNvPr>
              <p:cNvSpPr txBox="1">
                <a:spLocks noRot="1" noChangeAspect="1" noMove="1" noResize="1" noEditPoints="1" noAdjustHandles="1" noChangeArrowheads="1" noChangeShapeType="1" noTextEdit="1"/>
              </p:cNvSpPr>
              <p:nvPr/>
            </p:nvSpPr>
            <p:spPr>
              <a:xfrm>
                <a:off x="404690" y="4324187"/>
                <a:ext cx="844014" cy="276999"/>
              </a:xfrm>
              <a:prstGeom prst="rect">
                <a:avLst/>
              </a:prstGeom>
              <a:blipFill>
                <a:blip r:embed="rId7"/>
                <a:stretch>
                  <a:fillRect l="-5755" b="-152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95A48D3-FD99-3195-F050-8289EEBD6437}"/>
              </a:ext>
            </a:extLst>
          </p:cNvPr>
          <p:cNvSpPr txBox="1"/>
          <p:nvPr/>
        </p:nvSpPr>
        <p:spPr>
          <a:xfrm>
            <a:off x="364487" y="3770189"/>
            <a:ext cx="1768433" cy="369332"/>
          </a:xfrm>
          <a:prstGeom prst="rect">
            <a:avLst/>
          </a:prstGeom>
          <a:noFill/>
        </p:spPr>
        <p:txBody>
          <a:bodyPr wrap="none" rtlCol="0">
            <a:spAutoFit/>
          </a:bodyPr>
          <a:lstStyle/>
          <a:p>
            <a:r>
              <a:rPr lang="en-US"/>
              <a:t>Initial Conditions</a:t>
            </a:r>
          </a:p>
        </p:txBody>
      </p:sp>
      <p:sp>
        <p:nvSpPr>
          <p:cNvPr id="10" name="TextBox 9">
            <a:extLst>
              <a:ext uri="{FF2B5EF4-FFF2-40B4-BE49-F238E27FC236}">
                <a16:creationId xmlns:a16="http://schemas.microsoft.com/office/drawing/2014/main" id="{464FC94B-6FDF-7080-3B7A-74CD58805EEA}"/>
              </a:ext>
            </a:extLst>
          </p:cNvPr>
          <p:cNvSpPr txBox="1"/>
          <p:nvPr/>
        </p:nvSpPr>
        <p:spPr>
          <a:xfrm>
            <a:off x="364486" y="4555931"/>
            <a:ext cx="3157531" cy="369332"/>
          </a:xfrm>
          <a:prstGeom prst="rect">
            <a:avLst/>
          </a:prstGeom>
          <a:noFill/>
        </p:spPr>
        <p:txBody>
          <a:bodyPr wrap="none" rtlCol="0">
            <a:spAutoFit/>
          </a:bodyPr>
          <a:lstStyle/>
          <a:p>
            <a:r>
              <a:rPr lang="en-US"/>
              <a:t>Other parameters start from 0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4356AC-30A6-0375-ECC6-675C4B3FB9B1}"/>
                  </a:ext>
                </a:extLst>
              </p:cNvPr>
              <p:cNvSpPr txBox="1"/>
              <p:nvPr/>
            </p:nvSpPr>
            <p:spPr>
              <a:xfrm>
                <a:off x="74524" y="1402171"/>
                <a:ext cx="2058396" cy="609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 </m:t>
                      </m:r>
                      <m:nary>
                        <m:naryPr>
                          <m:chr m:val="∑"/>
                          <m:ctrlPr>
                            <a:rPr lang="en-US" sz="1200" i="1" smtClean="0">
                              <a:latin typeface="Cambria Math" panose="02040503050406030204" pitchFamily="18" charset="0"/>
                            </a:rPr>
                          </m:ctrlPr>
                        </m:naryPr>
                        <m:sub>
                          <m:r>
                            <a:rPr lang="en-US" sz="1200" b="0" i="1" smtClean="0">
                              <a:latin typeface="Cambria Math" panose="02040503050406030204" pitchFamily="18" charset="0"/>
                            </a:rPr>
                            <m:t>𝜏</m:t>
                          </m:r>
                          <m:r>
                            <a:rPr lang="en-US" sz="1200" b="0" i="1" smtClean="0">
                              <a:latin typeface="Cambria Math" panose="02040503050406030204" pitchFamily="18" charset="0"/>
                            </a:rPr>
                            <m:t>=0</m:t>
                          </m:r>
                        </m:sub>
                        <m:sup>
                          <m:r>
                            <a:rPr lang="en-US" sz="1200" b="0" i="1" smtClean="0">
                              <a:latin typeface="Cambria Math" panose="02040503050406030204" pitchFamily="18" charset="0"/>
                            </a:rPr>
                            <m:t>𝑡</m:t>
                          </m:r>
                        </m:sup>
                        <m:e>
                          <m:r>
                            <a:rPr lang="en-US" sz="1200" b="0" i="1" smtClean="0">
                              <a:latin typeface="Cambria Math" panose="02040503050406030204" pitchFamily="18" charset="0"/>
                            </a:rPr>
                            <m:t>𝑈</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e>
                      </m:nary>
                    </m:oMath>
                  </m:oMathPara>
                </a14:m>
                <a:endParaRPr lang="en-US"/>
              </a:p>
            </p:txBody>
          </p:sp>
        </mc:Choice>
        <mc:Fallback xmlns="">
          <p:sp>
            <p:nvSpPr>
              <p:cNvPr id="12" name="TextBox 11">
                <a:extLst>
                  <a:ext uri="{FF2B5EF4-FFF2-40B4-BE49-F238E27FC236}">
                    <a16:creationId xmlns:a16="http://schemas.microsoft.com/office/drawing/2014/main" id="{DC4356AC-30A6-0375-ECC6-675C4B3FB9B1}"/>
                  </a:ext>
                </a:extLst>
              </p:cNvPr>
              <p:cNvSpPr txBox="1">
                <a:spLocks noRot="1" noChangeAspect="1" noMove="1" noResize="1" noEditPoints="1" noAdjustHandles="1" noChangeArrowheads="1" noChangeShapeType="1" noTextEdit="1"/>
              </p:cNvSpPr>
              <p:nvPr/>
            </p:nvSpPr>
            <p:spPr>
              <a:xfrm>
                <a:off x="74524" y="1402171"/>
                <a:ext cx="2058396" cy="609462"/>
              </a:xfrm>
              <a:prstGeom prst="rect">
                <a:avLst/>
              </a:prstGeom>
              <a:blipFill>
                <a:blip r:embed="rId8"/>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A3D837-4D97-482F-060E-27A6C7A41E32}"/>
              </a:ext>
            </a:extLst>
          </p:cNvPr>
          <p:cNvSpPr txBox="1"/>
          <p:nvPr/>
        </p:nvSpPr>
        <p:spPr>
          <a:xfrm>
            <a:off x="5000997" y="-22172"/>
            <a:ext cx="1912062" cy="369332"/>
          </a:xfrm>
          <a:prstGeom prst="rect">
            <a:avLst/>
          </a:prstGeom>
          <a:noFill/>
        </p:spPr>
        <p:txBody>
          <a:bodyPr wrap="none" rtlCol="0">
            <a:spAutoFit/>
          </a:bodyPr>
          <a:lstStyle/>
          <a:p>
            <a:r>
              <a:rPr lang="en-US"/>
              <a:t>Objective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34066-1503-E8FC-D1D6-FA48AA5323FB}"/>
                  </a:ext>
                </a:extLst>
              </p:cNvPr>
              <p:cNvSpPr txBox="1"/>
              <p:nvPr/>
            </p:nvSpPr>
            <p:spPr>
              <a:xfrm>
                <a:off x="286195" y="4925263"/>
                <a:ext cx="46108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≤10</m:t>
                      </m:r>
                    </m:oMath>
                  </m:oMathPara>
                </a14:m>
                <a:endParaRPr lang="en-US"/>
              </a:p>
            </p:txBody>
          </p:sp>
        </mc:Choice>
        <mc:Fallback xmlns="">
          <p:sp>
            <p:nvSpPr>
              <p:cNvPr id="5" name="TextBox 4">
                <a:extLst>
                  <a:ext uri="{FF2B5EF4-FFF2-40B4-BE49-F238E27FC236}">
                    <a16:creationId xmlns:a16="http://schemas.microsoft.com/office/drawing/2014/main" id="{A8F34066-1503-E8FC-D1D6-FA48AA5323FB}"/>
                  </a:ext>
                </a:extLst>
              </p:cNvPr>
              <p:cNvSpPr txBox="1">
                <a:spLocks noRot="1" noChangeAspect="1" noMove="1" noResize="1" noEditPoints="1" noAdjustHandles="1" noChangeArrowheads="1" noChangeShapeType="1" noTextEdit="1"/>
              </p:cNvSpPr>
              <p:nvPr/>
            </p:nvSpPr>
            <p:spPr>
              <a:xfrm>
                <a:off x="286195" y="4925263"/>
                <a:ext cx="4610878" cy="276999"/>
              </a:xfrm>
              <a:prstGeom prst="rect">
                <a:avLst/>
              </a:prstGeom>
              <a:blipFill>
                <a:blip r:embed="rId9"/>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EC2EB3-6A37-0D7D-DDF1-FCCB77DE7727}"/>
                  </a:ext>
                </a:extLst>
              </p:cNvPr>
              <p:cNvSpPr txBox="1"/>
              <p:nvPr/>
            </p:nvSpPr>
            <p:spPr>
              <a:xfrm>
                <a:off x="286195" y="5226389"/>
                <a:ext cx="3858557" cy="331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𝑚𝑎𝑥</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e>
                            <m:sub>
                              <m:r>
                                <a:rPr lang="en-US" b="0" i="1" smtClean="0">
                                  <a:latin typeface="Cambria Math" panose="02040503050406030204" pitchFamily="18" charset="0"/>
                                </a:rPr>
                                <m:t>𝑚𝑎𝑥</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𝑚𝑎𝑥</m:t>
                                  </m:r>
                                </m:sub>
                              </m:sSub>
                            </m:sub>
                          </m:sSub>
                        </m:sub>
                      </m:sSub>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US"/>
              </a:p>
            </p:txBody>
          </p:sp>
        </mc:Choice>
        <mc:Fallback xmlns="">
          <p:sp>
            <p:nvSpPr>
              <p:cNvPr id="11" name="TextBox 10">
                <a:extLst>
                  <a:ext uri="{FF2B5EF4-FFF2-40B4-BE49-F238E27FC236}">
                    <a16:creationId xmlns:a16="http://schemas.microsoft.com/office/drawing/2014/main" id="{39EC2EB3-6A37-0D7D-DDF1-FCCB77DE7727}"/>
                  </a:ext>
                </a:extLst>
              </p:cNvPr>
              <p:cNvSpPr txBox="1">
                <a:spLocks noRot="1" noChangeAspect="1" noMove="1" noResize="1" noEditPoints="1" noAdjustHandles="1" noChangeArrowheads="1" noChangeShapeType="1" noTextEdit="1"/>
              </p:cNvSpPr>
              <p:nvPr/>
            </p:nvSpPr>
            <p:spPr>
              <a:xfrm>
                <a:off x="286195" y="5226389"/>
                <a:ext cx="3858557" cy="331373"/>
              </a:xfrm>
              <a:prstGeom prst="rect">
                <a:avLst/>
              </a:prstGeom>
              <a:blipFill>
                <a:blip r:embed="rId10"/>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168F33-FFA8-6D3D-1ADA-EAEA71C95D0F}"/>
                  </a:ext>
                </a:extLst>
              </p:cNvPr>
              <p:cNvSpPr txBox="1"/>
              <p:nvPr/>
            </p:nvSpPr>
            <p:spPr>
              <a:xfrm>
                <a:off x="374393" y="5571594"/>
                <a:ext cx="17486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3</m:t>
                      </m:r>
                      <m:r>
                        <a:rPr lang="en-US" b="0" i="1" smtClean="0">
                          <a:latin typeface="Cambria Math" panose="02040503050406030204" pitchFamily="18" charset="0"/>
                        </a:rPr>
                        <m:t>00≤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b="0" i="1" smtClean="0">
                          <a:latin typeface="Cambria Math" panose="02040503050406030204" pitchFamily="18" charset="0"/>
                        </a:rPr>
                        <m:t>≤1000</m:t>
                      </m:r>
                    </m:oMath>
                  </m:oMathPara>
                </a14:m>
                <a:endParaRPr lang="en-US"/>
              </a:p>
            </p:txBody>
          </p:sp>
        </mc:Choice>
        <mc:Fallback xmlns="">
          <p:sp>
            <p:nvSpPr>
              <p:cNvPr id="14" name="TextBox 13">
                <a:extLst>
                  <a:ext uri="{FF2B5EF4-FFF2-40B4-BE49-F238E27FC236}">
                    <a16:creationId xmlns:a16="http://schemas.microsoft.com/office/drawing/2014/main" id="{65168F33-FFA8-6D3D-1ADA-EAEA71C95D0F}"/>
                  </a:ext>
                </a:extLst>
              </p:cNvPr>
              <p:cNvSpPr txBox="1">
                <a:spLocks noRot="1" noChangeAspect="1" noMove="1" noResize="1" noEditPoints="1" noAdjustHandles="1" noChangeArrowheads="1" noChangeShapeType="1" noTextEdit="1"/>
              </p:cNvSpPr>
              <p:nvPr/>
            </p:nvSpPr>
            <p:spPr>
              <a:xfrm>
                <a:off x="374393" y="5571594"/>
                <a:ext cx="1748619" cy="276999"/>
              </a:xfrm>
              <a:prstGeom prst="rect">
                <a:avLst/>
              </a:prstGeom>
              <a:blipFill>
                <a:blip r:embed="rId11"/>
                <a:stretch>
                  <a:fillRect l="-2439" r="-3136"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451590-DC5A-FC90-48B6-D2C9190F80B4}"/>
                  </a:ext>
                </a:extLst>
              </p:cNvPr>
              <p:cNvSpPr txBox="1"/>
              <p:nvPr/>
            </p:nvSpPr>
            <p:spPr>
              <a:xfrm>
                <a:off x="374393" y="5862425"/>
                <a:ext cx="1411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r>
                        <a:rPr lang="en-US" b="0" i="1" smtClean="0">
                          <a:latin typeface="Cambria Math" panose="02040503050406030204" pitchFamily="18" charset="0"/>
                        </a:rPr>
                        <m:t>𝛽</m:t>
                      </m:r>
                      <m:r>
                        <a:rPr lang="en-US" b="0" i="1" smtClean="0">
                          <a:latin typeface="Cambria Math" panose="02040503050406030204" pitchFamily="18" charset="0"/>
                        </a:rPr>
                        <m:t>≤0.4</m:t>
                      </m:r>
                    </m:oMath>
                  </m:oMathPara>
                </a14:m>
                <a:endParaRPr lang="en-US"/>
              </a:p>
            </p:txBody>
          </p:sp>
        </mc:Choice>
        <mc:Fallback xmlns="">
          <p:sp>
            <p:nvSpPr>
              <p:cNvPr id="15" name="TextBox 14">
                <a:extLst>
                  <a:ext uri="{FF2B5EF4-FFF2-40B4-BE49-F238E27FC236}">
                    <a16:creationId xmlns:a16="http://schemas.microsoft.com/office/drawing/2014/main" id="{3F451590-DC5A-FC90-48B6-D2C9190F80B4}"/>
                  </a:ext>
                </a:extLst>
              </p:cNvPr>
              <p:cNvSpPr txBox="1">
                <a:spLocks noRot="1" noChangeAspect="1" noMove="1" noResize="1" noEditPoints="1" noAdjustHandles="1" noChangeArrowheads="1" noChangeShapeType="1" noTextEdit="1"/>
              </p:cNvSpPr>
              <p:nvPr/>
            </p:nvSpPr>
            <p:spPr>
              <a:xfrm>
                <a:off x="374393" y="5862425"/>
                <a:ext cx="1411219" cy="276999"/>
              </a:xfrm>
              <a:prstGeom prst="rect">
                <a:avLst/>
              </a:prstGeom>
              <a:blipFill>
                <a:blip r:embed="rId12"/>
                <a:stretch>
                  <a:fillRect l="-3448"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B8A839-BDC8-2ECC-1338-3D6A1013B446}"/>
                  </a:ext>
                </a:extLst>
              </p:cNvPr>
              <p:cNvSpPr txBox="1"/>
              <p:nvPr/>
            </p:nvSpPr>
            <p:spPr>
              <a:xfrm>
                <a:off x="374393" y="6163095"/>
                <a:ext cx="1782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.001≤</m:t>
                      </m:r>
                      <m:r>
                        <a:rPr lang="en-US" b="0" i="1" smtClean="0">
                          <a:latin typeface="Cambria Math" panose="02040503050406030204" pitchFamily="18" charset="0"/>
                        </a:rPr>
                        <m:t>𝜇</m:t>
                      </m:r>
                      <m:r>
                        <a:rPr lang="en-US" b="0" i="1" smtClean="0">
                          <a:latin typeface="Cambria Math" panose="02040503050406030204" pitchFamily="18" charset="0"/>
                        </a:rPr>
                        <m:t>≤0.01</m:t>
                      </m:r>
                    </m:oMath>
                  </m:oMathPara>
                </a14:m>
                <a:endParaRPr lang="en-US"/>
              </a:p>
            </p:txBody>
          </p:sp>
        </mc:Choice>
        <mc:Fallback xmlns="">
          <p:sp>
            <p:nvSpPr>
              <p:cNvPr id="16" name="TextBox 15">
                <a:extLst>
                  <a:ext uri="{FF2B5EF4-FFF2-40B4-BE49-F238E27FC236}">
                    <a16:creationId xmlns:a16="http://schemas.microsoft.com/office/drawing/2014/main" id="{47B8A839-BDC8-2ECC-1338-3D6A1013B446}"/>
                  </a:ext>
                </a:extLst>
              </p:cNvPr>
              <p:cNvSpPr txBox="1">
                <a:spLocks noRot="1" noChangeAspect="1" noMove="1" noResize="1" noEditPoints="1" noAdjustHandles="1" noChangeArrowheads="1" noChangeShapeType="1" noTextEdit="1"/>
              </p:cNvSpPr>
              <p:nvPr/>
            </p:nvSpPr>
            <p:spPr>
              <a:xfrm>
                <a:off x="374393" y="6163095"/>
                <a:ext cx="1782347" cy="276999"/>
              </a:xfrm>
              <a:prstGeom prst="rect">
                <a:avLst/>
              </a:prstGeom>
              <a:blipFill>
                <a:blip r:embed="rId13"/>
                <a:stretch>
                  <a:fillRect l="-2389" r="-2730"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47C10A-F47E-087F-E575-EC85A71BA04A}"/>
                  </a:ext>
                </a:extLst>
              </p:cNvPr>
              <p:cNvSpPr txBox="1"/>
              <p:nvPr/>
            </p:nvSpPr>
            <p:spPr>
              <a:xfrm>
                <a:off x="364486" y="6416497"/>
                <a:ext cx="1379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r>
                        <a:rPr lang="en-US" b="0" i="1" smtClean="0">
                          <a:latin typeface="Cambria Math" panose="02040503050406030204" pitchFamily="18" charset="0"/>
                        </a:rPr>
                        <m:t>𝜖</m:t>
                      </m:r>
                      <m:r>
                        <a:rPr lang="en-US" b="0" i="1" smtClean="0">
                          <a:latin typeface="Cambria Math" panose="02040503050406030204" pitchFamily="18" charset="0"/>
                        </a:rPr>
                        <m:t>≤0.3</m:t>
                      </m:r>
                    </m:oMath>
                  </m:oMathPara>
                </a14:m>
                <a:endParaRPr lang="en-US"/>
              </a:p>
            </p:txBody>
          </p:sp>
        </mc:Choice>
        <mc:Fallback xmlns="">
          <p:sp>
            <p:nvSpPr>
              <p:cNvPr id="17" name="TextBox 16">
                <a:extLst>
                  <a:ext uri="{FF2B5EF4-FFF2-40B4-BE49-F238E27FC236}">
                    <a16:creationId xmlns:a16="http://schemas.microsoft.com/office/drawing/2014/main" id="{E747C10A-F47E-087F-E575-EC85A71BA04A}"/>
                  </a:ext>
                </a:extLst>
              </p:cNvPr>
              <p:cNvSpPr txBox="1">
                <a:spLocks noRot="1" noChangeAspect="1" noMove="1" noResize="1" noEditPoints="1" noAdjustHandles="1" noChangeArrowheads="1" noChangeShapeType="1" noTextEdit="1"/>
              </p:cNvSpPr>
              <p:nvPr/>
            </p:nvSpPr>
            <p:spPr>
              <a:xfrm>
                <a:off x="364486" y="6416497"/>
                <a:ext cx="1379480" cy="276999"/>
              </a:xfrm>
              <a:prstGeom prst="rect">
                <a:avLst/>
              </a:prstGeom>
              <a:blipFill>
                <a:blip r:embed="rId14"/>
                <a:stretch>
                  <a:fillRect l="-3982" r="-354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881834-F4C5-6011-0C40-A7B1CB746001}"/>
                  </a:ext>
                </a:extLst>
              </p:cNvPr>
              <p:cNvSpPr txBox="1"/>
              <p:nvPr/>
            </p:nvSpPr>
            <p:spPr>
              <a:xfrm>
                <a:off x="2248913" y="5886022"/>
                <a:ext cx="152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r>
                        <a:rPr lang="en-US" b="0" i="1" smtClean="0">
                          <a:latin typeface="Cambria Math" panose="02040503050406030204" pitchFamily="18" charset="0"/>
                        </a:rPr>
                        <m:t>𝛾</m:t>
                      </m:r>
                      <m:r>
                        <a:rPr lang="en-US" b="0" i="1" smtClean="0">
                          <a:latin typeface="Cambria Math" panose="02040503050406030204" pitchFamily="18" charset="0"/>
                        </a:rPr>
                        <m:t>≤0.3</m:t>
                      </m:r>
                    </m:oMath>
                  </m:oMathPara>
                </a14:m>
                <a:endParaRPr lang="en-US"/>
              </a:p>
            </p:txBody>
          </p:sp>
        </mc:Choice>
        <mc:Fallback xmlns="">
          <p:sp>
            <p:nvSpPr>
              <p:cNvPr id="18" name="TextBox 17">
                <a:extLst>
                  <a:ext uri="{FF2B5EF4-FFF2-40B4-BE49-F238E27FC236}">
                    <a16:creationId xmlns:a16="http://schemas.microsoft.com/office/drawing/2014/main" id="{7F881834-F4C5-6011-0C40-A7B1CB746001}"/>
                  </a:ext>
                </a:extLst>
              </p:cNvPr>
              <p:cNvSpPr txBox="1">
                <a:spLocks noRot="1" noChangeAspect="1" noMove="1" noResize="1" noEditPoints="1" noAdjustHandles="1" noChangeArrowheads="1" noChangeShapeType="1" noTextEdit="1"/>
              </p:cNvSpPr>
              <p:nvPr/>
            </p:nvSpPr>
            <p:spPr>
              <a:xfrm>
                <a:off x="2248913" y="5886022"/>
                <a:ext cx="1521057" cy="276999"/>
              </a:xfrm>
              <a:prstGeom prst="rect">
                <a:avLst/>
              </a:prstGeom>
              <a:blipFill>
                <a:blip r:embed="rId15"/>
                <a:stretch>
                  <a:fillRect l="-3614" r="-361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9B9FBD-CEB3-51EA-432B-EA706F6CACEA}"/>
                  </a:ext>
                </a:extLst>
              </p:cNvPr>
              <p:cNvSpPr txBox="1"/>
              <p:nvPr/>
            </p:nvSpPr>
            <p:spPr>
              <a:xfrm>
                <a:off x="2215473" y="6186692"/>
                <a:ext cx="1746825"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a:p>
            </p:txBody>
          </p:sp>
        </mc:Choice>
        <mc:Fallback xmlns="">
          <p:sp>
            <p:nvSpPr>
              <p:cNvPr id="19" name="TextBox 18">
                <a:extLst>
                  <a:ext uri="{FF2B5EF4-FFF2-40B4-BE49-F238E27FC236}">
                    <a16:creationId xmlns:a16="http://schemas.microsoft.com/office/drawing/2014/main" id="{2E9B9FBD-CEB3-51EA-432B-EA706F6CACEA}"/>
                  </a:ext>
                </a:extLst>
              </p:cNvPr>
              <p:cNvSpPr txBox="1">
                <a:spLocks noRot="1" noChangeAspect="1" noMove="1" noResize="1" noEditPoints="1" noAdjustHandles="1" noChangeArrowheads="1" noChangeShapeType="1" noTextEdit="1"/>
              </p:cNvSpPr>
              <p:nvPr/>
            </p:nvSpPr>
            <p:spPr>
              <a:xfrm>
                <a:off x="2215473" y="6186692"/>
                <a:ext cx="1746825" cy="302199"/>
              </a:xfrm>
              <a:prstGeom prst="rect">
                <a:avLst/>
              </a:prstGeom>
              <a:blipFill>
                <a:blip r:embed="rId16"/>
                <a:stretch>
                  <a:fillRect l="-2439" r="-2787"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735A-3F67-B7F7-5A0A-F899AD8B7120}"/>
                  </a:ext>
                </a:extLst>
              </p:cNvPr>
              <p:cNvSpPr txBox="1"/>
              <p:nvPr/>
            </p:nvSpPr>
            <p:spPr>
              <a:xfrm>
                <a:off x="2239006" y="6440094"/>
                <a:ext cx="1717330"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a:p>
            </p:txBody>
          </p:sp>
        </mc:Choice>
        <mc:Fallback xmlns="">
          <p:sp>
            <p:nvSpPr>
              <p:cNvPr id="20" name="TextBox 19">
                <a:extLst>
                  <a:ext uri="{FF2B5EF4-FFF2-40B4-BE49-F238E27FC236}">
                    <a16:creationId xmlns:a16="http://schemas.microsoft.com/office/drawing/2014/main" id="{8F54735A-3F67-B7F7-5A0A-F899AD8B7120}"/>
                  </a:ext>
                </a:extLst>
              </p:cNvPr>
              <p:cNvSpPr txBox="1">
                <a:spLocks noRot="1" noChangeAspect="1" noMove="1" noResize="1" noEditPoints="1" noAdjustHandles="1" noChangeArrowheads="1" noChangeShapeType="1" noTextEdit="1"/>
              </p:cNvSpPr>
              <p:nvPr/>
            </p:nvSpPr>
            <p:spPr>
              <a:xfrm>
                <a:off x="2239006" y="6440094"/>
                <a:ext cx="1717330" cy="303096"/>
              </a:xfrm>
              <a:prstGeom prst="rect">
                <a:avLst/>
              </a:prstGeom>
              <a:blipFill>
                <a:blip r:embed="rId17"/>
                <a:stretch>
                  <a:fillRect l="-2482" r="-2837"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5828CF2-A5B9-709F-77C6-9430888C9F18}"/>
                  </a:ext>
                </a:extLst>
              </p:cNvPr>
              <p:cNvSpPr txBox="1"/>
              <p:nvPr/>
            </p:nvSpPr>
            <p:spPr>
              <a:xfrm>
                <a:off x="4011416" y="6174242"/>
                <a:ext cx="172752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a:p>
            </p:txBody>
          </p:sp>
        </mc:Choice>
        <mc:Fallback xmlns="">
          <p:sp>
            <p:nvSpPr>
              <p:cNvPr id="122" name="TextBox 121">
                <a:extLst>
                  <a:ext uri="{FF2B5EF4-FFF2-40B4-BE49-F238E27FC236}">
                    <a16:creationId xmlns:a16="http://schemas.microsoft.com/office/drawing/2014/main" id="{B5828CF2-A5B9-709F-77C6-9430888C9F18}"/>
                  </a:ext>
                </a:extLst>
              </p:cNvPr>
              <p:cNvSpPr txBox="1">
                <a:spLocks noRot="1" noChangeAspect="1" noMove="1" noResize="1" noEditPoints="1" noAdjustHandles="1" noChangeArrowheads="1" noChangeShapeType="1" noTextEdit="1"/>
              </p:cNvSpPr>
              <p:nvPr/>
            </p:nvSpPr>
            <p:spPr>
              <a:xfrm>
                <a:off x="4011416" y="6174242"/>
                <a:ext cx="1727524" cy="302199"/>
              </a:xfrm>
              <a:prstGeom prst="rect">
                <a:avLst/>
              </a:prstGeom>
              <a:blipFill>
                <a:blip r:embed="rId18"/>
                <a:stretch>
                  <a:fillRect l="-2473" r="-3180"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0717CC7-19C6-B281-0CE5-A97FABBCF682}"/>
                  </a:ext>
                </a:extLst>
              </p:cNvPr>
              <p:cNvSpPr txBox="1"/>
              <p:nvPr/>
            </p:nvSpPr>
            <p:spPr>
              <a:xfrm>
                <a:off x="4021252" y="6483802"/>
                <a:ext cx="169007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a:p>
            </p:txBody>
          </p:sp>
        </mc:Choice>
        <mc:Fallback xmlns="">
          <p:sp>
            <p:nvSpPr>
              <p:cNvPr id="123" name="TextBox 122">
                <a:extLst>
                  <a:ext uri="{FF2B5EF4-FFF2-40B4-BE49-F238E27FC236}">
                    <a16:creationId xmlns:a16="http://schemas.microsoft.com/office/drawing/2014/main" id="{D0717CC7-19C6-B281-0CE5-A97FABBCF682}"/>
                  </a:ext>
                </a:extLst>
              </p:cNvPr>
              <p:cNvSpPr txBox="1">
                <a:spLocks noRot="1" noChangeAspect="1" noMove="1" noResize="1" noEditPoints="1" noAdjustHandles="1" noChangeArrowheads="1" noChangeShapeType="1" noTextEdit="1"/>
              </p:cNvSpPr>
              <p:nvPr/>
            </p:nvSpPr>
            <p:spPr>
              <a:xfrm>
                <a:off x="4021252" y="6483802"/>
                <a:ext cx="1690078" cy="303096"/>
              </a:xfrm>
              <a:prstGeom prst="rect">
                <a:avLst/>
              </a:prstGeom>
              <a:blipFill>
                <a:blip r:embed="rId19"/>
                <a:stretch>
                  <a:fillRect l="-2888" r="-2888" b="-18367"/>
                </a:stretch>
              </a:blipFill>
            </p:spPr>
            <p:txBody>
              <a:bodyPr/>
              <a:lstStyle/>
              <a:p>
                <a:r>
                  <a:rPr lang="en-US">
                    <a:noFill/>
                  </a:rPr>
                  <a:t> </a:t>
                </a:r>
              </a:p>
            </p:txBody>
          </p:sp>
        </mc:Fallback>
      </mc:AlternateContent>
    </p:spTree>
    <p:extLst>
      <p:ext uri="{BB962C8B-B14F-4D97-AF65-F5344CB8AC3E}">
        <p14:creationId xmlns:p14="http://schemas.microsoft.com/office/powerpoint/2010/main" val="3507942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3">
            <a:extLst>
              <a:ext uri="{28A0092B-C50C-407E-A947-70E740481C1C}">
                <a14:useLocalDpi xmlns:a14="http://schemas.microsoft.com/office/drawing/2010/main" val="0"/>
              </a:ext>
            </a:extLst>
          </a:blip>
          <a:srcRect l="9922" r="8025"/>
          <a:stretch/>
        </p:blipFill>
        <p:spPr>
          <a:xfrm>
            <a:off x="1057274" y="374650"/>
            <a:ext cx="10004015" cy="5880100"/>
          </a:xfrm>
          <a:prstGeom prst="rect">
            <a:avLst/>
          </a:prstGeom>
        </p:spPr>
      </p:pic>
    </p:spTree>
    <p:extLst>
      <p:ext uri="{BB962C8B-B14F-4D97-AF65-F5344CB8AC3E}">
        <p14:creationId xmlns:p14="http://schemas.microsoft.com/office/powerpoint/2010/main" val="2694864378"/>
      </p:ext>
    </p:extLst>
  </p:cSld>
  <p:clrMapOvr>
    <a:masterClrMapping/>
  </p:clrMapOvr>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9769" r="9769"/>
          <a:stretch/>
        </p:blipFill>
        <p:spPr>
          <a:xfrm>
            <a:off x="1191039" y="559832"/>
            <a:ext cx="9809921" cy="5880100"/>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Dry-Run with new weights</a:t>
            </a:r>
          </a:p>
        </p:txBody>
      </p:sp>
    </p:spTree>
    <p:extLst>
      <p:ext uri="{BB962C8B-B14F-4D97-AF65-F5344CB8AC3E}">
        <p14:creationId xmlns:p14="http://schemas.microsoft.com/office/powerpoint/2010/main" val="3564320095"/>
      </p:ext>
    </p:extLst>
  </p:cSld>
  <p:clrMapOvr>
    <a:masterClrMapping/>
  </p:clrMapOvr>
  <p:extLst>
    <p:ext uri="{6950BFC3-D8DA-4A85-94F7-54DA5524770B}">
      <p188:commentRel xmlns:p188="http://schemas.microsoft.com/office/powerpoint/2018/8/main" r:id="rId2"/>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57E19D-5E94-D765-63B3-1573D066D9E0}"/>
              </a:ext>
            </a:extLst>
          </p:cNvPr>
          <p:cNvPicPr>
            <a:picLocks noChangeAspect="1"/>
          </p:cNvPicPr>
          <p:nvPr/>
        </p:nvPicPr>
        <p:blipFill rotWithShape="1">
          <a:blip r:embed="rId2">
            <a:extLst>
              <a:ext uri="{28A0092B-C50C-407E-A947-70E740481C1C}">
                <a14:useLocalDpi xmlns:a14="http://schemas.microsoft.com/office/drawing/2010/main" val="0"/>
              </a:ext>
            </a:extLst>
          </a:blip>
          <a:srcRect l="10032" r="8162" b="6666"/>
          <a:stretch/>
        </p:blipFill>
        <p:spPr>
          <a:xfrm>
            <a:off x="212772" y="376394"/>
            <a:ext cx="11766455" cy="6474544"/>
          </a:xfrm>
          <a:prstGeom prst="rect">
            <a:avLst/>
          </a:prstGeom>
        </p:spPr>
      </p:pic>
      <p:sp>
        <p:nvSpPr>
          <p:cNvPr id="4" name="TextBox 3">
            <a:extLst>
              <a:ext uri="{FF2B5EF4-FFF2-40B4-BE49-F238E27FC236}">
                <a16:creationId xmlns:a16="http://schemas.microsoft.com/office/drawing/2014/main" id="{DB339AFE-F112-DE0E-EE96-5F0704B93F3F}"/>
              </a:ext>
            </a:extLst>
          </p:cNvPr>
          <p:cNvSpPr txBox="1"/>
          <p:nvPr/>
        </p:nvSpPr>
        <p:spPr>
          <a:xfrm>
            <a:off x="4208207" y="7062"/>
            <a:ext cx="3264310" cy="369332"/>
          </a:xfrm>
          <a:prstGeom prst="rect">
            <a:avLst/>
          </a:prstGeom>
          <a:noFill/>
        </p:spPr>
        <p:txBody>
          <a:bodyPr wrap="square" rtlCol="0">
            <a:spAutoFit/>
          </a:bodyPr>
          <a:lstStyle/>
          <a:p>
            <a:pPr algn="ctr"/>
            <a:r>
              <a:rPr lang="en-US"/>
              <a:t>Death Fit</a:t>
            </a:r>
          </a:p>
        </p:txBody>
      </p:sp>
    </p:spTree>
    <p:extLst>
      <p:ext uri="{BB962C8B-B14F-4D97-AF65-F5344CB8AC3E}">
        <p14:creationId xmlns:p14="http://schemas.microsoft.com/office/powerpoint/2010/main" val="2417947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3D572-29B5-C137-FAE2-32A1EF077859}"/>
              </a:ext>
            </a:extLst>
          </p:cNvPr>
          <p:cNvPicPr>
            <a:picLocks noChangeAspect="1"/>
          </p:cNvPicPr>
          <p:nvPr/>
        </p:nvPicPr>
        <p:blipFill>
          <a:blip r:embed="rId2">
            <a:extLst>
              <a:ext uri="{28A0092B-C50C-407E-A947-70E740481C1C}">
                <a14:useLocalDpi xmlns:a14="http://schemas.microsoft.com/office/drawing/2010/main" val="0"/>
              </a:ext>
            </a:extLst>
          </a:blip>
          <a:srcRect l="7212" r="7212"/>
          <a:stretch/>
        </p:blipFill>
        <p:spPr>
          <a:xfrm>
            <a:off x="373625" y="369332"/>
            <a:ext cx="11444749" cy="6450033"/>
          </a:xfrm>
          <a:prstGeom prst="rect">
            <a:avLst/>
          </a:prstGeom>
        </p:spPr>
      </p:pic>
      <p:sp>
        <p:nvSpPr>
          <p:cNvPr id="4" name="TextBox 3">
            <a:extLst>
              <a:ext uri="{FF2B5EF4-FFF2-40B4-BE49-F238E27FC236}">
                <a16:creationId xmlns:a16="http://schemas.microsoft.com/office/drawing/2014/main" id="{D87B5981-596D-0954-3BFD-8FB2C873EB16}"/>
              </a:ext>
            </a:extLst>
          </p:cNvPr>
          <p:cNvSpPr txBox="1"/>
          <p:nvPr/>
        </p:nvSpPr>
        <p:spPr>
          <a:xfrm>
            <a:off x="5427405" y="0"/>
            <a:ext cx="1543665" cy="369332"/>
          </a:xfrm>
          <a:prstGeom prst="rect">
            <a:avLst/>
          </a:prstGeom>
          <a:noFill/>
        </p:spPr>
        <p:txBody>
          <a:bodyPr wrap="square" rtlCol="0">
            <a:spAutoFit/>
          </a:bodyPr>
          <a:lstStyle/>
          <a:p>
            <a:r>
              <a:rPr lang="en-US"/>
              <a:t>Vaccination fit</a:t>
            </a:r>
          </a:p>
        </p:txBody>
      </p:sp>
    </p:spTree>
    <p:extLst>
      <p:ext uri="{BB962C8B-B14F-4D97-AF65-F5344CB8AC3E}">
        <p14:creationId xmlns:p14="http://schemas.microsoft.com/office/powerpoint/2010/main" val="3761692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8682C-EDC6-4195-AB1B-AF22EC5CADA9}"/>
              </a:ext>
            </a:extLst>
          </p:cNvPr>
          <p:cNvSpPr>
            <a:spLocks noGrp="1"/>
          </p:cNvSpPr>
          <p:nvPr>
            <p:ph type="title"/>
          </p:nvPr>
        </p:nvSpPr>
        <p:spPr>
          <a:xfrm>
            <a:off x="838200" y="199663"/>
            <a:ext cx="10515600" cy="703655"/>
          </a:xfrm>
        </p:spPr>
        <p:txBody>
          <a:bodyPr/>
          <a:lstStyle/>
          <a:p>
            <a:pPr algn="ctr"/>
            <a:r>
              <a:rPr lang="en-US"/>
              <a:t>TE application to Lotka Volterra</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47913C2-F219-4192-972E-D99BF60EE32F}"/>
                  </a:ext>
                </a:extLst>
              </p:cNvPr>
              <p:cNvSpPr txBox="1"/>
              <p:nvPr/>
            </p:nvSpPr>
            <p:spPr>
              <a:xfrm>
                <a:off x="529867" y="1364014"/>
                <a:ext cx="2791303" cy="771878"/>
              </a:xfrm>
              <a:prstGeom prst="rect">
                <a:avLst/>
              </a:prstGeom>
              <a:noFill/>
            </p:spPr>
            <p:txBody>
              <a:bodyPr wrap="square">
                <a:spAutoFit/>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2000" i="1" smtClean="0">
                              <a:effectLst/>
                              <a:latin typeface="Cambria Math" panose="02040503050406030204" pitchFamily="18" charset="0"/>
                              <a:ea typeface="Calibri" panose="020F0502020204030204" pitchFamily="34" charset="0"/>
                              <a:cs typeface="Calibri Light" panose="020F0302020204030204" pitchFamily="34" charset="0"/>
                            </a:rPr>
                          </m:ctrlPr>
                        </m:accPr>
                        <m:e>
                          <m:r>
                            <a:rPr lang="en-US" sz="2000" i="1">
                              <a:effectLst/>
                              <a:latin typeface="Cambria Math" panose="02040503050406030204" pitchFamily="18" charset="0"/>
                              <a:ea typeface="Calibri" panose="020F0502020204030204" pitchFamily="34" charset="0"/>
                              <a:cs typeface="Calibri Light" panose="020F0302020204030204" pitchFamily="34" charset="0"/>
                            </a:rPr>
                            <m:t>𝐻</m:t>
                          </m:r>
                        </m:e>
                      </m:acc>
                      <m:r>
                        <a:rPr lang="en-US" sz="2000" i="1">
                          <a:effectLst/>
                          <a:latin typeface="Cambria Math" panose="02040503050406030204" pitchFamily="18" charset="0"/>
                          <a:ea typeface="Calibri" panose="020F0502020204030204" pitchFamily="34" charset="0"/>
                          <a:cs typeface="Calibri Light" panose="020F0302020204030204" pitchFamily="34" charset="0"/>
                        </a:rPr>
                        <m:t>=</m:t>
                      </m:r>
                      <m:r>
                        <a:rPr lang="en-US" sz="2000" i="1">
                          <a:effectLst/>
                          <a:latin typeface="Cambria Math" panose="02040503050406030204" pitchFamily="18" charset="0"/>
                          <a:ea typeface="Calibri" panose="020F0502020204030204" pitchFamily="34" charset="0"/>
                          <a:cs typeface="Calibri Light" panose="020F0302020204030204" pitchFamily="34" charset="0"/>
                        </a:rPr>
                        <m:t>𝑏𝐻</m:t>
                      </m:r>
                      <m:r>
                        <a:rPr lang="en-US" sz="2000" i="1">
                          <a:effectLst/>
                          <a:latin typeface="Cambria Math" panose="02040503050406030204" pitchFamily="18" charset="0"/>
                          <a:ea typeface="Calibri" panose="020F0502020204030204" pitchFamily="34" charset="0"/>
                          <a:cs typeface="Calibri Light" panose="020F0302020204030204" pitchFamily="34" charset="0"/>
                        </a:rPr>
                        <m:t>−</m:t>
                      </m:r>
                      <m:r>
                        <a:rPr lang="en-US" sz="2000" i="1">
                          <a:effectLst/>
                          <a:latin typeface="Cambria Math" panose="02040503050406030204" pitchFamily="18" charset="0"/>
                          <a:ea typeface="Calibri" panose="020F0502020204030204" pitchFamily="34" charset="0"/>
                          <a:cs typeface="Calibri Light" panose="020F0302020204030204" pitchFamily="34" charset="0"/>
                        </a:rPr>
                        <m:t>𝑠𝐻𝑃</m:t>
                      </m:r>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m:t>
                      </m:r>
                      <m:sSub>
                        <m:sSubPr>
                          <m:ctrlP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𝜂</m:t>
                          </m:r>
                        </m:e>
                        <m:sub>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𝐻</m:t>
                          </m:r>
                        </m:sub>
                      </m:sSub>
                    </m:oMath>
                  </m:oMathPara>
                </a14:m>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accPr>
                        <m:e>
                          <m:r>
                            <a:rPr lang="en-US" sz="2000" i="1">
                              <a:effectLst/>
                              <a:latin typeface="Cambria Math" panose="02040503050406030204" pitchFamily="18" charset="0"/>
                              <a:ea typeface="Calibri" panose="020F0502020204030204" pitchFamily="34" charset="0"/>
                              <a:cs typeface="Calibri Light" panose="020F0302020204030204" pitchFamily="34" charset="0"/>
                            </a:rPr>
                            <m:t>𝑃</m:t>
                          </m:r>
                        </m:e>
                      </m:acc>
                      <m:r>
                        <a:rPr lang="en-US" sz="2000" i="1">
                          <a:effectLst/>
                          <a:latin typeface="Cambria Math" panose="02040503050406030204" pitchFamily="18" charset="0"/>
                          <a:ea typeface="Calibri" panose="020F0502020204030204" pitchFamily="34" charset="0"/>
                          <a:cs typeface="Calibri Light" panose="020F0302020204030204" pitchFamily="34" charset="0"/>
                        </a:rPr>
                        <m:t>=</m:t>
                      </m:r>
                      <m:r>
                        <a:rPr lang="en-US" sz="2000" i="1">
                          <a:effectLst/>
                          <a:latin typeface="Cambria Math" panose="02040503050406030204" pitchFamily="18" charset="0"/>
                          <a:ea typeface="Calibri" panose="020F0502020204030204" pitchFamily="34" charset="0"/>
                          <a:cs typeface="Calibri Light" panose="020F0302020204030204" pitchFamily="34" charset="0"/>
                        </a:rPr>
                        <m:t>𝑒𝑠𝐻𝑃</m:t>
                      </m:r>
                      <m:r>
                        <a:rPr lang="en-US" sz="2000" i="1">
                          <a:effectLst/>
                          <a:latin typeface="Cambria Math" panose="02040503050406030204" pitchFamily="18" charset="0"/>
                          <a:ea typeface="Calibri" panose="020F0502020204030204" pitchFamily="34" charset="0"/>
                          <a:cs typeface="Calibri Light" panose="020F0302020204030204" pitchFamily="34" charset="0"/>
                        </a:rPr>
                        <m:t>−</m:t>
                      </m:r>
                      <m:r>
                        <a:rPr lang="en-US" sz="2000" i="1">
                          <a:effectLst/>
                          <a:latin typeface="Cambria Math" panose="02040503050406030204" pitchFamily="18" charset="0"/>
                          <a:ea typeface="Calibri" panose="020F0502020204030204" pitchFamily="34" charset="0"/>
                          <a:cs typeface="Calibri Light" panose="020F0302020204030204" pitchFamily="34" charset="0"/>
                        </a:rPr>
                        <m:t>𝑑𝑃</m:t>
                      </m:r>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m:t>
                      </m:r>
                      <m:sSub>
                        <m:sSubPr>
                          <m:ctrlP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𝜂</m:t>
                          </m:r>
                        </m:e>
                        <m:sub>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𝑃</m:t>
                          </m:r>
                        </m:sub>
                      </m:sSub>
                    </m:oMath>
                  </m:oMathPara>
                </a14:m>
                <a:endParaRPr lang="en-US" sz="20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247913C2-F219-4192-972E-D99BF60EE32F}"/>
                  </a:ext>
                </a:extLst>
              </p:cNvPr>
              <p:cNvSpPr txBox="1">
                <a:spLocks noRot="1" noChangeAspect="1" noMove="1" noResize="1" noEditPoints="1" noAdjustHandles="1" noChangeArrowheads="1" noChangeShapeType="1" noTextEdit="1"/>
              </p:cNvSpPr>
              <p:nvPr/>
            </p:nvSpPr>
            <p:spPr>
              <a:xfrm>
                <a:off x="529867" y="1364014"/>
                <a:ext cx="2791303" cy="771878"/>
              </a:xfrm>
              <a:prstGeom prst="rect">
                <a:avLst/>
              </a:prstGeom>
              <a:blipFill>
                <a:blip r:embed="rId2"/>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BFFD92-8317-4963-95AD-D04F341917C8}"/>
                  </a:ext>
                </a:extLst>
              </p:cNvPr>
              <p:cNvSpPr txBox="1"/>
              <p:nvPr/>
            </p:nvSpPr>
            <p:spPr>
              <a:xfrm>
                <a:off x="360532" y="4991033"/>
                <a:ext cx="4568045" cy="1600438"/>
              </a:xfrm>
              <a:prstGeom prst="rect">
                <a:avLst/>
              </a:prstGeom>
              <a:noFill/>
            </p:spPr>
            <p:txBody>
              <a:bodyPr wrap="none" rtlCol="0">
                <a:spAutoFit/>
              </a:bodyPr>
              <a:lstStyle/>
              <a:p>
                <a14:m>
                  <m:oMath xmlns:m="http://schemas.openxmlformats.org/officeDocument/2006/math">
                    <m:r>
                      <a:rPr lang="en-US" sz="1600" b="0" i="1" smtClean="0">
                        <a:latin typeface="Cambria Math" panose="02040503050406030204" pitchFamily="18" charset="0"/>
                      </a:rPr>
                      <m:t>𝐻</m:t>
                    </m:r>
                  </m:oMath>
                </a14:m>
                <a:r>
                  <a:rPr lang="en-US" sz="1600"/>
                  <a:t>= Population of prey, initial value = 0.5</a:t>
                </a:r>
              </a:p>
              <a:p>
                <a14:m>
                  <m:oMath xmlns:m="http://schemas.openxmlformats.org/officeDocument/2006/math">
                    <m:r>
                      <a:rPr lang="en-US" sz="1600" b="0" i="1" smtClean="0">
                        <a:latin typeface="Cambria Math" panose="02040503050406030204" pitchFamily="18" charset="0"/>
                      </a:rPr>
                      <m:t>𝑃</m:t>
                    </m:r>
                  </m:oMath>
                </a14:m>
                <a:r>
                  <a:rPr lang="en-US" sz="1600"/>
                  <a:t> = Population of predator, initial value = 0.9</a:t>
                </a:r>
              </a:p>
              <a:p>
                <a14:m>
                  <m:oMath xmlns:m="http://schemas.openxmlformats.org/officeDocument/2006/math">
                    <m:r>
                      <a:rPr lang="en-US" sz="1600" b="0" i="1" smtClean="0">
                        <a:latin typeface="Cambria Math" panose="02040503050406030204" pitchFamily="18" charset="0"/>
                      </a:rPr>
                      <m:t>𝑏</m:t>
                    </m:r>
                  </m:oMath>
                </a14:m>
                <a:r>
                  <a:rPr lang="en-US" sz="1600"/>
                  <a:t>= prey birth rate, 0.05</a:t>
                </a:r>
              </a:p>
              <a:p>
                <a14:m>
                  <m:oMath xmlns:m="http://schemas.openxmlformats.org/officeDocument/2006/math">
                    <m:r>
                      <a:rPr lang="en-US" sz="1600" b="0" i="1" smtClean="0">
                        <a:latin typeface="Cambria Math" panose="02040503050406030204" pitchFamily="18" charset="0"/>
                      </a:rPr>
                      <m:t>𝑠</m:t>
                    </m:r>
                  </m:oMath>
                </a14:m>
                <a:r>
                  <a:rPr lang="en-US" sz="1600"/>
                  <a:t>= predator search efficiency, </a:t>
                </a:r>
                <a14:m>
                  <m:oMath xmlns:m="http://schemas.openxmlformats.org/officeDocument/2006/math">
                    <m:r>
                      <a:rPr lang="en-US" sz="1600" b="0" i="1" smtClean="0">
                        <a:latin typeface="Cambria Math" panose="02040503050406030204" pitchFamily="18" charset="0"/>
                      </a:rPr>
                      <m:t>0.</m:t>
                    </m:r>
                    <m:r>
                      <a:rPr lang="en-US" sz="1600" b="0" i="0" smtClean="0">
                        <a:latin typeface="Cambria Math" panose="02040503050406030204" pitchFamily="18" charset="0"/>
                      </a:rPr>
                      <m:t>1</m:t>
                    </m:r>
                  </m:oMath>
                </a14:m>
                <a:endParaRPr lang="en-US" sz="1600"/>
              </a:p>
              <a:p>
                <a14:m>
                  <m:oMath xmlns:m="http://schemas.openxmlformats.org/officeDocument/2006/math">
                    <m:r>
                      <a:rPr lang="en-US" sz="1600" b="0" i="1" smtClean="0">
                        <a:latin typeface="Cambria Math" panose="02040503050406030204" pitchFamily="18" charset="0"/>
                      </a:rPr>
                      <m:t>𝑒</m:t>
                    </m:r>
                  </m:oMath>
                </a14:m>
                <a:r>
                  <a:rPr lang="en-US" sz="1600"/>
                  <a:t>= predator efficiency in converting prey to food, 0.1</a:t>
                </a:r>
              </a:p>
              <a:p>
                <a14:m>
                  <m:oMath xmlns:m="http://schemas.openxmlformats.org/officeDocument/2006/math">
                    <m:r>
                      <a:rPr lang="en-US" sz="1600" b="0" i="1" smtClean="0">
                        <a:latin typeface="Cambria Math" panose="02040503050406030204" pitchFamily="18" charset="0"/>
                      </a:rPr>
                      <m:t>𝑑</m:t>
                    </m:r>
                  </m:oMath>
                </a14:m>
                <a:r>
                  <a:rPr lang="en-US" sz="1600"/>
                  <a:t>= predator death rate, 0.01</a:t>
                </a:r>
              </a:p>
            </p:txBody>
          </p:sp>
        </mc:Choice>
        <mc:Fallback xmlns="">
          <p:sp>
            <p:nvSpPr>
              <p:cNvPr id="6" name="TextBox 5">
                <a:extLst>
                  <a:ext uri="{FF2B5EF4-FFF2-40B4-BE49-F238E27FC236}">
                    <a16:creationId xmlns:a16="http://schemas.microsoft.com/office/drawing/2014/main" id="{5FBFFD92-8317-4963-95AD-D04F341917C8}"/>
                  </a:ext>
                </a:extLst>
              </p:cNvPr>
              <p:cNvSpPr txBox="1">
                <a:spLocks noRot="1" noChangeAspect="1" noMove="1" noResize="1" noEditPoints="1" noAdjustHandles="1" noChangeArrowheads="1" noChangeShapeType="1" noTextEdit="1"/>
              </p:cNvSpPr>
              <p:nvPr/>
            </p:nvSpPr>
            <p:spPr>
              <a:xfrm>
                <a:off x="360532" y="4991033"/>
                <a:ext cx="4568045" cy="1600438"/>
              </a:xfrm>
              <a:prstGeom prst="rect">
                <a:avLst/>
              </a:prstGeom>
              <a:blipFill>
                <a:blip r:embed="rId3"/>
                <a:stretch>
                  <a:fillRect t="-1145" b="-2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E3AF7F3-BF29-4278-B967-3517833733E9}"/>
                  </a:ext>
                </a:extLst>
              </p:cNvPr>
              <p:cNvSpPr txBox="1"/>
              <p:nvPr/>
            </p:nvSpPr>
            <p:spPr>
              <a:xfrm>
                <a:off x="183341" y="2135892"/>
                <a:ext cx="5638961" cy="2883482"/>
              </a:xfrm>
              <a:prstGeom prst="rect">
                <a:avLst/>
              </a:prstGeom>
              <a:noFill/>
            </p:spPr>
            <p:txBody>
              <a:bodyPr wrap="square" rtlCol="0">
                <a:spAutoFit/>
              </a:bodyPr>
              <a:lstStyle/>
              <a:p>
                <a:pPr marL="285750" indent="-285750">
                  <a:buFont typeface="Arial" panose="020B0604020202020204" pitchFamily="34" charset="0"/>
                  <a:buChar char="•"/>
                </a:pPr>
                <a:r>
                  <a:rPr lang="en-US" sz="1600"/>
                  <a:t>2 years of simulation time.</a:t>
                </a:r>
              </a:p>
              <a:p>
                <a:pPr marL="285750" indent="-285750">
                  <a:buFont typeface="Arial" panose="020B0604020202020204" pitchFamily="34" charset="0"/>
                  <a:buChar char="•"/>
                </a:pPr>
                <a:r>
                  <a:rPr lang="en-US" sz="1600"/>
                  <a:t>Time step of 1 day is used.</a:t>
                </a:r>
              </a:p>
              <a:p>
                <a:pPr marL="285750" indent="-285750">
                  <a:buFont typeface="Arial" panose="020B0604020202020204" pitchFamily="34" charset="0"/>
                  <a:buChar char="•"/>
                </a:pPr>
                <a:r>
                  <a:rPr lang="en-US" sz="1600"/>
                  <a:t>Transfer Entropy is calculated over a 2,3 and 4-week sliding window. </a:t>
                </a:r>
              </a:p>
              <a:p>
                <a:pPr marL="285750" indent="-285750">
                  <a:buFont typeface="Arial" panose="020B0604020202020204" pitchFamily="34" charset="0"/>
                  <a:buChar char="•"/>
                </a:pPr>
                <a:r>
                  <a:rPr lang="en-US" sz="1600"/>
                  <a:t>Bin size used for entropy calculation is </a:t>
                </a:r>
                <a14:m>
                  <m:oMath xmlns:m="http://schemas.openxmlformats.org/officeDocument/2006/math">
                    <m:r>
                      <m:rPr>
                        <m:sty m:val="p"/>
                      </m:rPr>
                      <a:rPr lang="en-US" sz="1600" b="0" i="0" smtClean="0">
                        <a:latin typeface="Cambria Math" panose="02040503050406030204" pitchFamily="18" charset="0"/>
                      </a:rPr>
                      <m:t>ceil</m:t>
                    </m:r>
                    <m:r>
                      <a:rPr lang="en-US" sz="1600" b="0" i="0" smtClean="0">
                        <a:latin typeface="Cambria Math" panose="02040503050406030204" pitchFamily="18" charset="0"/>
                      </a:rPr>
                      <m:t>(</m:t>
                    </m:r>
                    <m:rad>
                      <m:radPr>
                        <m:degHide m:val="on"/>
                        <m:ctrlPr>
                          <a:rPr lang="en-US" sz="1600" i="1" smtClean="0">
                            <a:latin typeface="Cambria Math" panose="02040503050406030204" pitchFamily="18" charset="0"/>
                          </a:rPr>
                        </m:ctrlPr>
                      </m:radPr>
                      <m:deg/>
                      <m:e>
                        <m:r>
                          <a:rPr lang="en-US" sz="1600" b="0" i="1" smtClean="0">
                            <a:latin typeface="Cambria Math" panose="02040503050406030204" pitchFamily="18" charset="0"/>
                          </a:rPr>
                          <m:t>𝑤𝑖𝑛𝑑𝑜𝑤</m:t>
                        </m:r>
                        <m:r>
                          <a:rPr lang="en-US" sz="1600" b="0" i="1" smtClean="0">
                            <a:latin typeface="Cambria Math" panose="02040503050406030204" pitchFamily="18" charset="0"/>
                          </a:rPr>
                          <m:t> </m:t>
                        </m:r>
                        <m:r>
                          <a:rPr lang="en-US" sz="1600" b="0" i="1" smtClean="0">
                            <a:latin typeface="Cambria Math" panose="02040503050406030204" pitchFamily="18" charset="0"/>
                          </a:rPr>
                          <m:t>𝑙𝑒𝑛𝑔𝑡h</m:t>
                        </m:r>
                      </m:e>
                    </m:rad>
                  </m:oMath>
                </a14:m>
                <a:r>
                  <a:rPr lang="en-US" sz="1600"/>
                  <a:t>)</a:t>
                </a:r>
              </a:p>
              <a:p>
                <a:pPr marL="285750" indent="-285750">
                  <a:buFont typeface="Arial" panose="020B0604020202020204" pitchFamily="34" charset="0"/>
                  <a:buChar char="•"/>
                </a:pPr>
                <a:r>
                  <a:rPr lang="en-US" sz="1600"/>
                  <a:t>Total 20 simulations</a:t>
                </a:r>
              </a:p>
              <a:p>
                <a:pPr marL="285750" indent="-285750">
                  <a:buFont typeface="Arial" panose="020B0604020202020204" pitchFamily="34" charset="0"/>
                  <a:buChar char="•"/>
                </a:pPr>
                <a:r>
                  <a:rPr lang="en-US" sz="1600"/>
                  <a:t>Mean net transfer entropy was calculated over 20 simulations.</a:t>
                </a:r>
              </a:p>
              <a:p>
                <a:pPr marL="285750" indent="-285750">
                  <a:buFont typeface="Arial" panose="020B0604020202020204" pitchFamily="34" charset="0"/>
                  <a:buChar char="•"/>
                </a:pPr>
                <a:r>
                  <a:rPr lang="en-US" sz="1600"/>
                  <a:t>The data was de-trended before TE calculation</a:t>
                </a:r>
              </a:p>
              <a:p>
                <a:pPr marL="285750" indent="-285750">
                  <a:buFont typeface="Arial" panose="020B0604020202020204" pitchFamily="34" charset="0"/>
                  <a:buChar char="•"/>
                </a:pPr>
                <a:r>
                  <a:rPr lang="en-US" sz="1600"/>
                  <a:t>Using Euler–Maruyama method integration, </a:t>
                </a:r>
                <a14:m>
                  <m:oMath xmlns:m="http://schemas.openxmlformats.org/officeDocument/2006/math">
                    <m:r>
                      <a:rPr lang="en-US" sz="1600" b="0" i="1" smtClean="0">
                        <a:latin typeface="Cambria Math" panose="02040503050406030204" pitchFamily="18" charset="0"/>
                      </a:rPr>
                      <m:t>𝑑𝑡</m:t>
                    </m:r>
                    <m:r>
                      <a:rPr lang="en-US" sz="1600" b="0" i="1" smtClean="0">
                        <a:latin typeface="Cambria Math" panose="02040503050406030204" pitchFamily="18" charset="0"/>
                      </a:rPr>
                      <m:t>=0.025 </m:t>
                    </m:r>
                    <m:r>
                      <a:rPr lang="en-US" sz="1600" b="0" i="1" smtClean="0">
                        <a:latin typeface="Cambria Math" panose="02040503050406030204" pitchFamily="18" charset="0"/>
                      </a:rPr>
                      <m:t>𝑑𝑎𝑦𝑠</m:t>
                    </m:r>
                  </m:oMath>
                </a14:m>
                <a:endParaRPr lang="en-US" sz="1600"/>
              </a:p>
              <a:p>
                <a:pPr marL="285750" indent="-285750">
                  <a:buFont typeface="Arial" panose="020B0604020202020204" pitchFamily="34" charset="0"/>
                  <a:buChar char="•"/>
                </a:pPr>
                <a14:m>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𝜂</m:t>
                        </m:r>
                      </m:e>
                      <m:sub>
                        <m:r>
                          <a:rPr lang="en-US" sz="1600" b="0" i="1" smtClean="0">
                            <a:solidFill>
                              <a:schemeClr val="tx1"/>
                            </a:solidFill>
                            <a:latin typeface="Cambria Math" panose="02040503050406030204" pitchFamily="18" charset="0"/>
                          </a:rPr>
                          <m:t>𝐻</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𝜂</m:t>
                        </m:r>
                      </m:e>
                      <m:sub>
                        <m:r>
                          <a:rPr lang="en-US" sz="1600" b="0" i="1" smtClean="0">
                            <a:solidFill>
                              <a:schemeClr val="tx1"/>
                            </a:solidFill>
                            <a:latin typeface="Cambria Math" panose="02040503050406030204" pitchFamily="18" charset="0"/>
                          </a:rPr>
                          <m:t>𝑃</m:t>
                        </m:r>
                      </m:sub>
                    </m:sSub>
                    <m:r>
                      <a:rPr lang="en-US" sz="1600" b="0" i="1" smtClean="0">
                        <a:solidFill>
                          <a:schemeClr val="tx1"/>
                        </a:solidFill>
                        <a:latin typeface="Cambria Math" panose="02040503050406030204" pitchFamily="18" charset="0"/>
                      </a:rPr>
                      <m:t> ~ </m:t>
                    </m:r>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(0,0.008)</m:t>
                    </m:r>
                  </m:oMath>
                </a14:m>
                <a:r>
                  <a:rPr lang="en-US" sz="1600">
                    <a:solidFill>
                      <a:schemeClr val="tx1"/>
                    </a:solidFill>
                  </a:rPr>
                  <a:t> , any higher values lead to instabilities.</a:t>
                </a:r>
                <a:endParaRPr lang="en-US" sz="1600"/>
              </a:p>
              <a:p>
                <a:pPr marL="285750" indent="-285750">
                  <a:buFont typeface="Arial" panose="020B0604020202020204" pitchFamily="34" charset="0"/>
                  <a:buChar char="•"/>
                </a:pPr>
                <a:endParaRPr lang="en-US"/>
              </a:p>
            </p:txBody>
          </p:sp>
        </mc:Choice>
        <mc:Fallback xmlns="">
          <p:sp>
            <p:nvSpPr>
              <p:cNvPr id="4" name="TextBox 3">
                <a:extLst>
                  <a:ext uri="{FF2B5EF4-FFF2-40B4-BE49-F238E27FC236}">
                    <a16:creationId xmlns:a16="http://schemas.microsoft.com/office/drawing/2014/main" id="{7E3AF7F3-BF29-4278-B967-3517833733E9}"/>
                  </a:ext>
                </a:extLst>
              </p:cNvPr>
              <p:cNvSpPr txBox="1">
                <a:spLocks noRot="1" noChangeAspect="1" noMove="1" noResize="1" noEditPoints="1" noAdjustHandles="1" noChangeArrowheads="1" noChangeShapeType="1" noTextEdit="1"/>
              </p:cNvSpPr>
              <p:nvPr/>
            </p:nvSpPr>
            <p:spPr>
              <a:xfrm>
                <a:off x="183341" y="2135892"/>
                <a:ext cx="5638961" cy="2883482"/>
              </a:xfrm>
              <a:prstGeom prst="rect">
                <a:avLst/>
              </a:prstGeom>
              <a:blipFill>
                <a:blip r:embed="rId4"/>
                <a:stretch>
                  <a:fillRect l="-432" t="-634" r="-10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C973EBD-E558-412D-BF65-545C80CD7C84}"/>
              </a:ext>
            </a:extLst>
          </p:cNvPr>
          <p:cNvPicPr>
            <a:picLocks noChangeAspect="1"/>
          </p:cNvPicPr>
          <p:nvPr/>
        </p:nvPicPr>
        <p:blipFill>
          <a:blip r:embed="rId5"/>
          <a:stretch>
            <a:fillRect/>
          </a:stretch>
        </p:blipFill>
        <p:spPr>
          <a:xfrm>
            <a:off x="6443933" y="3519806"/>
            <a:ext cx="5257786" cy="2634881"/>
          </a:xfrm>
          <a:prstGeom prst="rect">
            <a:avLst/>
          </a:prstGeom>
        </p:spPr>
      </p:pic>
      <p:sp>
        <p:nvSpPr>
          <p:cNvPr id="12" name="TextBox 11">
            <a:extLst>
              <a:ext uri="{FF2B5EF4-FFF2-40B4-BE49-F238E27FC236}">
                <a16:creationId xmlns:a16="http://schemas.microsoft.com/office/drawing/2014/main" id="{4319DB49-BB0D-40C6-8BA4-B33B642EF508}"/>
              </a:ext>
            </a:extLst>
          </p:cNvPr>
          <p:cNvSpPr txBox="1"/>
          <p:nvPr/>
        </p:nvSpPr>
        <p:spPr>
          <a:xfrm>
            <a:off x="8155636" y="6231285"/>
            <a:ext cx="3326675" cy="369332"/>
          </a:xfrm>
          <a:prstGeom prst="rect">
            <a:avLst/>
          </a:prstGeom>
          <a:noFill/>
        </p:spPr>
        <p:txBody>
          <a:bodyPr wrap="square" rtlCol="0">
            <a:spAutoFit/>
          </a:bodyPr>
          <a:lstStyle/>
          <a:p>
            <a:r>
              <a:rPr lang="en-US"/>
              <a:t>Transfer Entropy Sliding Window</a:t>
            </a:r>
          </a:p>
        </p:txBody>
      </p:sp>
      <p:sp>
        <p:nvSpPr>
          <p:cNvPr id="13" name="TextBox 12">
            <a:extLst>
              <a:ext uri="{FF2B5EF4-FFF2-40B4-BE49-F238E27FC236}">
                <a16:creationId xmlns:a16="http://schemas.microsoft.com/office/drawing/2014/main" id="{60170F35-4926-46F3-933A-3AD28EB17C8C}"/>
              </a:ext>
            </a:extLst>
          </p:cNvPr>
          <p:cNvSpPr txBox="1"/>
          <p:nvPr/>
        </p:nvSpPr>
        <p:spPr>
          <a:xfrm>
            <a:off x="1359933" y="933611"/>
            <a:ext cx="861133" cy="400110"/>
          </a:xfrm>
          <a:prstGeom prst="rect">
            <a:avLst/>
          </a:prstGeom>
          <a:noFill/>
        </p:spPr>
        <p:txBody>
          <a:bodyPr wrap="none" rtlCol="0">
            <a:spAutoFit/>
          </a:bodyPr>
          <a:lstStyle/>
          <a:p>
            <a:r>
              <a:rPr lang="en-US" sz="2000"/>
              <a:t>Model</a:t>
            </a: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894E2F-AAEB-8264-444C-56E9F58518C1}"/>
                  </a:ext>
                </a:extLst>
              </p:cNvPr>
              <p:cNvSpPr txBox="1"/>
              <p:nvPr/>
            </p:nvSpPr>
            <p:spPr>
              <a:xfrm>
                <a:off x="6096000" y="1364014"/>
                <a:ext cx="552003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𝑌</m:t>
                          </m:r>
                        </m:sub>
                      </m:sSub>
                      <m:r>
                        <a:rPr lang="en-US" sz="2400" b="0" i="1" smtClean="0">
                          <a:latin typeface="Cambria Math" panose="02040503050406030204" pitchFamily="18" charset="0"/>
                        </a:rPr>
                        <m:t>=</m:t>
                      </m:r>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𝐻</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m:oMathPara>
                </a14:m>
                <a:endParaRPr lang="en-US" sz="2400"/>
              </a:p>
            </p:txBody>
          </p:sp>
        </mc:Choice>
        <mc:Fallback xmlns="">
          <p:sp>
            <p:nvSpPr>
              <p:cNvPr id="9" name="TextBox 8">
                <a:extLst>
                  <a:ext uri="{FF2B5EF4-FFF2-40B4-BE49-F238E27FC236}">
                    <a16:creationId xmlns:a16="http://schemas.microsoft.com/office/drawing/2014/main" id="{97894E2F-AAEB-8264-444C-56E9F58518C1}"/>
                  </a:ext>
                </a:extLst>
              </p:cNvPr>
              <p:cNvSpPr txBox="1">
                <a:spLocks noRot="1" noChangeAspect="1" noMove="1" noResize="1" noEditPoints="1" noAdjustHandles="1" noChangeArrowheads="1" noChangeShapeType="1" noTextEdit="1"/>
              </p:cNvSpPr>
              <p:nvPr/>
            </p:nvSpPr>
            <p:spPr>
              <a:xfrm>
                <a:off x="6096000" y="1364014"/>
                <a:ext cx="5520037" cy="461665"/>
              </a:xfrm>
              <a:prstGeom prst="rect">
                <a:avLst/>
              </a:prstGeom>
              <a:blipFill>
                <a:blip r:embed="rId6"/>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E15BC85-B4CD-293E-1A6A-2FB9C9939981}"/>
                  </a:ext>
                </a:extLst>
              </p:cNvPr>
              <p:cNvSpPr txBox="1"/>
              <p:nvPr/>
            </p:nvSpPr>
            <p:spPr>
              <a:xfrm>
                <a:off x="6408289" y="1951226"/>
                <a:ext cx="4800160" cy="6463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sub>
                    </m:sSub>
                    <m:r>
                      <a:rPr lang="en-US" b="0" i="1" smtClean="0">
                        <a:latin typeface="Cambria Math" panose="02040503050406030204" pitchFamily="18" charset="0"/>
                      </a:rPr>
                      <m:t> −</m:t>
                    </m:r>
                  </m:oMath>
                </a14:m>
                <a:r>
                  <a:rPr lang="en-US"/>
                  <a:t>Transfer entropy from process X to Y</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oMath>
                </a14:m>
                <a:r>
                  <a:rPr lang="en-US"/>
                  <a:t> Entropy </a:t>
                </a:r>
              </a:p>
            </p:txBody>
          </p:sp>
        </mc:Choice>
        <mc:Fallback xmlns="">
          <p:sp>
            <p:nvSpPr>
              <p:cNvPr id="3" name="TextBox 2">
                <a:extLst>
                  <a:ext uri="{FF2B5EF4-FFF2-40B4-BE49-F238E27FC236}">
                    <a16:creationId xmlns:a16="http://schemas.microsoft.com/office/drawing/2014/main" id="{2E15BC85-B4CD-293E-1A6A-2FB9C9939981}"/>
                  </a:ext>
                </a:extLst>
              </p:cNvPr>
              <p:cNvSpPr txBox="1">
                <a:spLocks noRot="1" noChangeAspect="1" noMove="1" noResize="1" noEditPoints="1" noAdjustHandles="1" noChangeArrowheads="1" noChangeShapeType="1" noTextEdit="1"/>
              </p:cNvSpPr>
              <p:nvPr/>
            </p:nvSpPr>
            <p:spPr>
              <a:xfrm>
                <a:off x="6408289" y="1951226"/>
                <a:ext cx="4800160" cy="646331"/>
              </a:xfrm>
              <a:prstGeom prst="rect">
                <a:avLst/>
              </a:prstGeom>
              <a:blipFill>
                <a:blip r:embed="rId7"/>
                <a:stretch>
                  <a:fillRect l="-761" t="-4717" r="-127" b="-14151"/>
                </a:stretch>
              </a:blipFill>
            </p:spPr>
            <p:txBody>
              <a:bodyPr/>
              <a:lstStyle/>
              <a:p>
                <a:r>
                  <a:rPr lang="en-US">
                    <a:noFill/>
                  </a:rPr>
                  <a:t> </a:t>
                </a:r>
              </a:p>
            </p:txBody>
          </p:sp>
        </mc:Fallback>
      </mc:AlternateContent>
    </p:spTree>
    <p:extLst>
      <p:ext uri="{BB962C8B-B14F-4D97-AF65-F5344CB8AC3E}">
        <p14:creationId xmlns:p14="http://schemas.microsoft.com/office/powerpoint/2010/main" val="11370418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2">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Death and Vaccination Fit</a:t>
            </a:r>
          </a:p>
        </p:txBody>
      </p:sp>
    </p:spTree>
    <p:extLst>
      <p:ext uri="{BB962C8B-B14F-4D97-AF65-F5344CB8AC3E}">
        <p14:creationId xmlns:p14="http://schemas.microsoft.com/office/powerpoint/2010/main" val="3205874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2327942668"/>
      </p:ext>
    </p:extLst>
  </p:cSld>
  <p:clrMapOvr>
    <a:masterClrMapping/>
  </p:clrMapOvr>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3266796806"/>
      </p:ext>
    </p:extLst>
  </p:cSld>
  <p:clrMapOvr>
    <a:masterClrMapping/>
  </p:clrMapOvr>
  <p:extLst>
    <p:ext uri="{6950BFC3-D8DA-4A85-94F7-54DA5524770B}">
      <p188:commentRel xmlns:p188="http://schemas.microsoft.com/office/powerpoint/2018/8/main" r:id="rId2"/>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2">
            <a:extLst>
              <a:ext uri="{28A0092B-C50C-407E-A947-70E740481C1C}">
                <a14:useLocalDpi xmlns:a14="http://schemas.microsoft.com/office/drawing/2010/main" val="0"/>
              </a:ext>
            </a:extLst>
          </a:blip>
          <a:srcRect l="10098" r="7839" b="4555"/>
          <a:stretch/>
        </p:blipFill>
        <p:spPr>
          <a:xfrm>
            <a:off x="570271" y="589527"/>
            <a:ext cx="10835149" cy="6077973"/>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28549910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768358-0140-46C1-BB48-D0179163D3FE}"/>
              </a:ext>
            </a:extLst>
          </p:cNvPr>
          <p:cNvPicPr>
            <a:picLocks noChangeAspect="1"/>
          </p:cNvPicPr>
          <p:nvPr/>
        </p:nvPicPr>
        <p:blipFill rotWithShape="1">
          <a:blip r:embed="rId2">
            <a:extLst>
              <a:ext uri="{28A0092B-C50C-407E-A947-70E740481C1C}">
                <a14:useLocalDpi xmlns:a14="http://schemas.microsoft.com/office/drawing/2010/main" val="0"/>
              </a:ext>
            </a:extLst>
          </a:blip>
          <a:srcRect l="10088" r="7528"/>
          <a:stretch/>
        </p:blipFill>
        <p:spPr>
          <a:xfrm>
            <a:off x="2164702" y="609136"/>
            <a:ext cx="9871788" cy="5960117"/>
          </a:xfrm>
          <a:prstGeom prst="rect">
            <a:avLst/>
          </a:prstGeom>
        </p:spPr>
      </p:pic>
      <p:sp>
        <p:nvSpPr>
          <p:cNvPr id="4" name="TextBox 3">
            <a:extLst>
              <a:ext uri="{FF2B5EF4-FFF2-40B4-BE49-F238E27FC236}">
                <a16:creationId xmlns:a16="http://schemas.microsoft.com/office/drawing/2014/main" id="{B4DF9A83-4863-2CF1-42D8-2D42C0C66A7A}"/>
              </a:ext>
            </a:extLst>
          </p:cNvPr>
          <p:cNvSpPr txBox="1"/>
          <p:nvPr/>
        </p:nvSpPr>
        <p:spPr>
          <a:xfrm>
            <a:off x="5617029" y="186612"/>
            <a:ext cx="551754" cy="523220"/>
          </a:xfrm>
          <a:prstGeom prst="rect">
            <a:avLst/>
          </a:prstGeom>
          <a:noFill/>
        </p:spPr>
        <p:txBody>
          <a:bodyPr wrap="none" rtlCol="0">
            <a:spAutoFit/>
          </a:bodyPr>
          <a:lstStyle/>
          <a:p>
            <a:r>
              <a:rPr lang="en-US" sz="2800"/>
              <a:t>Fit</a:t>
            </a:r>
            <a:endParaRPr lang="en-US"/>
          </a:p>
        </p:txBody>
      </p:sp>
      <p:sp>
        <p:nvSpPr>
          <p:cNvPr id="5" name="TextBox 4">
            <a:extLst>
              <a:ext uri="{FF2B5EF4-FFF2-40B4-BE49-F238E27FC236}">
                <a16:creationId xmlns:a16="http://schemas.microsoft.com/office/drawing/2014/main" id="{E281F5E0-81ED-0EF8-45B8-8E84D1A70566}"/>
              </a:ext>
            </a:extLst>
          </p:cNvPr>
          <p:cNvSpPr txBox="1"/>
          <p:nvPr/>
        </p:nvSpPr>
        <p:spPr>
          <a:xfrm>
            <a:off x="0" y="1810138"/>
            <a:ext cx="3107094" cy="369332"/>
          </a:xfrm>
          <a:prstGeom prst="rect">
            <a:avLst/>
          </a:prstGeom>
          <a:noFill/>
        </p:spPr>
        <p:txBody>
          <a:bodyPr wrap="square" rtlCol="0">
            <a:spAutoFit/>
          </a:bodyPr>
          <a:lstStyle/>
          <a:p>
            <a:pPr marL="285750" indent="-285750">
              <a:buFont typeface="Arial" panose="020B0604020202020204" pitchFamily="34" charset="0"/>
              <a:buChar char="•"/>
            </a:pPr>
            <a:r>
              <a:rPr lang="en-US"/>
              <a:t>Fit with 1000 days</a:t>
            </a:r>
          </a:p>
        </p:txBody>
      </p:sp>
    </p:spTree>
    <p:extLst>
      <p:ext uri="{BB962C8B-B14F-4D97-AF65-F5344CB8AC3E}">
        <p14:creationId xmlns:p14="http://schemas.microsoft.com/office/powerpoint/2010/main" val="703549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3F740B-A2B7-8D8F-D75D-4946EF9738A7}"/>
              </a:ext>
            </a:extLst>
          </p:cNvPr>
          <p:cNvSpPr txBox="1"/>
          <p:nvPr/>
        </p:nvSpPr>
        <p:spPr>
          <a:xfrm>
            <a:off x="6499763" y="3429000"/>
            <a:ext cx="5416934" cy="2308324"/>
          </a:xfrm>
          <a:prstGeom prst="rect">
            <a:avLst/>
          </a:prstGeom>
          <a:noFill/>
        </p:spPr>
        <p:txBody>
          <a:bodyPr wrap="square" rtlCol="0">
            <a:spAutoFit/>
          </a:bodyPr>
          <a:lstStyle/>
          <a:p>
            <a:pPr marL="342900" indent="-342900">
              <a:buAutoNum type="arabicParenR"/>
            </a:pPr>
            <a:r>
              <a:rPr lang="en-US" dirty="0"/>
              <a:t>Piecewise</a:t>
            </a:r>
          </a:p>
          <a:p>
            <a:pPr marL="800100" lvl="1" indent="-342900">
              <a:buAutoNum type="arabicParenR"/>
            </a:pPr>
            <a:r>
              <a:rPr lang="en-US" dirty="0"/>
              <a:t>\kappa -2</a:t>
            </a:r>
          </a:p>
          <a:p>
            <a:pPr marL="800100" lvl="1" indent="-342900">
              <a:buAutoNum type="arabicParenR"/>
            </a:pPr>
            <a:r>
              <a:rPr lang="en-US" dirty="0"/>
              <a:t>\beta -3</a:t>
            </a:r>
          </a:p>
          <a:p>
            <a:pPr marL="800100" lvl="1" indent="-342900">
              <a:buAutoNum type="arabicParenR"/>
            </a:pPr>
            <a:r>
              <a:rPr lang="en-US" dirty="0"/>
              <a:t>\mu – 3</a:t>
            </a:r>
          </a:p>
          <a:p>
            <a:pPr marL="800100" lvl="1" indent="-342900">
              <a:buAutoNum type="arabicParenR"/>
            </a:pPr>
            <a:r>
              <a:rPr lang="en-US" dirty="0"/>
              <a:t>t1 of beta 1 is same as t1 of mu1</a:t>
            </a:r>
          </a:p>
          <a:p>
            <a:pPr marL="1257300" lvl="2" indent="-342900">
              <a:buAutoNum type="arabicParenR"/>
            </a:pPr>
            <a:r>
              <a:rPr lang="en-US" dirty="0"/>
              <a:t>Lower limits of t-s to new variants</a:t>
            </a:r>
          </a:p>
          <a:p>
            <a:pPr marL="800100" lvl="1" indent="-342900">
              <a:buAutoNum type="arabicParenR"/>
            </a:pPr>
            <a:r>
              <a:rPr lang="en-US" dirty="0"/>
              <a:t>Try different objective functions including max and weighted and pareto etc.</a:t>
            </a:r>
          </a:p>
        </p:txBody>
      </p:sp>
      <p:pic>
        <p:nvPicPr>
          <p:cNvPr id="3" name="Picture 2">
            <a:extLst>
              <a:ext uri="{FF2B5EF4-FFF2-40B4-BE49-F238E27FC236}">
                <a16:creationId xmlns:a16="http://schemas.microsoft.com/office/drawing/2014/main" id="{06F2D960-637D-4CF6-2836-24BE00110F84}"/>
              </a:ext>
            </a:extLst>
          </p:cNvPr>
          <p:cNvPicPr>
            <a:picLocks noChangeAspect="1"/>
          </p:cNvPicPr>
          <p:nvPr/>
        </p:nvPicPr>
        <p:blipFill>
          <a:blip r:embed="rId2"/>
          <a:stretch>
            <a:fillRect/>
          </a:stretch>
        </p:blipFill>
        <p:spPr>
          <a:xfrm>
            <a:off x="153239" y="0"/>
            <a:ext cx="7461596" cy="4152418"/>
          </a:xfrm>
          <a:prstGeom prst="rect">
            <a:avLst/>
          </a:prstGeom>
        </p:spPr>
      </p:pic>
    </p:spTree>
    <p:extLst>
      <p:ext uri="{BB962C8B-B14F-4D97-AF65-F5344CB8AC3E}">
        <p14:creationId xmlns:p14="http://schemas.microsoft.com/office/powerpoint/2010/main" val="17066270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2">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3976568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2">
            <a:extLst>
              <a:ext uri="{28A0092B-C50C-407E-A947-70E740481C1C}">
                <a14:useLocalDpi xmlns:a14="http://schemas.microsoft.com/office/drawing/2010/main" val="0"/>
              </a:ext>
            </a:extLst>
          </a:blip>
          <a:srcRect l="10835" r="8117" b="6166"/>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Infectious Fit</a:t>
            </a:r>
          </a:p>
        </p:txBody>
      </p:sp>
    </p:spTree>
    <p:extLst>
      <p:ext uri="{BB962C8B-B14F-4D97-AF65-F5344CB8AC3E}">
        <p14:creationId xmlns:p14="http://schemas.microsoft.com/office/powerpoint/2010/main" val="285349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A0A9A3-B09D-17AC-9604-A4945E4972A1}"/>
              </a:ext>
            </a:extLst>
          </p:cNvPr>
          <p:cNvSpPr txBox="1"/>
          <p:nvPr/>
        </p:nvSpPr>
        <p:spPr>
          <a:xfrm>
            <a:off x="3173565" y="2221992"/>
            <a:ext cx="5844870" cy="1862048"/>
          </a:xfrm>
          <a:prstGeom prst="rect">
            <a:avLst/>
          </a:prstGeom>
          <a:noFill/>
        </p:spPr>
        <p:txBody>
          <a:bodyPr wrap="none" rtlCol="0">
            <a:spAutoFit/>
          </a:bodyPr>
          <a:lstStyle/>
          <a:p>
            <a:r>
              <a:rPr lang="en-US" sz="11500" dirty="0"/>
              <a:t>Appendix</a:t>
            </a:r>
            <a:endParaRPr lang="en-US" sz="6600" dirty="0"/>
          </a:p>
        </p:txBody>
      </p:sp>
    </p:spTree>
    <p:extLst>
      <p:ext uri="{BB962C8B-B14F-4D97-AF65-F5344CB8AC3E}">
        <p14:creationId xmlns:p14="http://schemas.microsoft.com/office/powerpoint/2010/main" val="38886060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96799"/>
            <a:ext cx="10515600" cy="796163"/>
          </a:xfrm>
        </p:spPr>
        <p:txBody>
          <a:bodyPr/>
          <a:lstStyle/>
          <a:p>
            <a:pPr algn="ctr"/>
            <a:r>
              <a:rPr lang="en-US"/>
              <a:t> TE</a:t>
            </a:r>
          </a:p>
        </p:txBody>
      </p:sp>
      <p:pic>
        <p:nvPicPr>
          <p:cNvPr id="4" name="Picture 3">
            <a:extLst>
              <a:ext uri="{FF2B5EF4-FFF2-40B4-BE49-F238E27FC236}">
                <a16:creationId xmlns:a16="http://schemas.microsoft.com/office/drawing/2014/main" id="{E6F0D5BE-9A70-A931-221B-00FD68BFE75D}"/>
              </a:ext>
            </a:extLst>
          </p:cNvPr>
          <p:cNvPicPr>
            <a:picLocks noChangeAspect="1"/>
          </p:cNvPicPr>
          <p:nvPr/>
        </p:nvPicPr>
        <p:blipFill rotWithShape="1">
          <a:blip r:embed="rId2">
            <a:extLst>
              <a:ext uri="{28A0092B-C50C-407E-A947-70E740481C1C}">
                <a14:useLocalDpi xmlns:a14="http://schemas.microsoft.com/office/drawing/2010/main" val="0"/>
              </a:ext>
            </a:extLst>
          </a:blip>
          <a:srcRect l="8065" r="6731"/>
          <a:stretch/>
        </p:blipFill>
        <p:spPr>
          <a:xfrm>
            <a:off x="0" y="780994"/>
            <a:ext cx="8731622" cy="5097291"/>
          </a:xfrm>
          <a:prstGeom prst="rect">
            <a:avLst/>
          </a:prstGeom>
        </p:spPr>
      </p:pic>
      <p:sp>
        <p:nvSpPr>
          <p:cNvPr id="5" name="TextBox 4">
            <a:extLst>
              <a:ext uri="{FF2B5EF4-FFF2-40B4-BE49-F238E27FC236}">
                <a16:creationId xmlns:a16="http://schemas.microsoft.com/office/drawing/2014/main" id="{BA953083-DA80-9A1A-92E2-4568A13AAF7B}"/>
              </a:ext>
            </a:extLst>
          </p:cNvPr>
          <p:cNvSpPr txBox="1"/>
          <p:nvPr/>
        </p:nvSpPr>
        <p:spPr>
          <a:xfrm>
            <a:off x="8743860" y="2310964"/>
            <a:ext cx="3636814" cy="1754326"/>
          </a:xfrm>
          <a:prstGeom prst="rect">
            <a:avLst/>
          </a:prstGeom>
          <a:noFill/>
        </p:spPr>
        <p:txBody>
          <a:bodyPr wrap="square" rtlCol="0">
            <a:spAutoFit/>
          </a:bodyPr>
          <a:lstStyle/>
          <a:p>
            <a:pPr marL="285750" indent="-285750">
              <a:buFont typeface="Arial" panose="020B0604020202020204" pitchFamily="34" charset="0"/>
              <a:buChar char="•"/>
            </a:pPr>
            <a:r>
              <a:rPr lang="en-US"/>
              <a:t>Simulation time 2 year, sliding window 8 weeks.</a:t>
            </a:r>
          </a:p>
          <a:p>
            <a:pPr marL="285750" indent="-285750">
              <a:buFont typeface="Arial" panose="020B0604020202020204" pitchFamily="34" charset="0"/>
              <a:buChar char="•"/>
            </a:pPr>
            <a:r>
              <a:rPr lang="en-US"/>
              <a:t>Bin size sqrt(window)</a:t>
            </a:r>
          </a:p>
          <a:p>
            <a:pPr marL="285750" indent="-285750">
              <a:buFont typeface="Arial" panose="020B0604020202020204" pitchFamily="34" charset="0"/>
              <a:buChar char="•"/>
            </a:pPr>
            <a:r>
              <a:rPr lang="en-US"/>
              <a:t>Process used is rate of change in S,E,I</a:t>
            </a:r>
          </a:p>
          <a:p>
            <a:pPr marL="285750" indent="-285750">
              <a:buFont typeface="Arial" panose="020B0604020202020204" pitchFamily="34" charset="0"/>
              <a:buChar char="•"/>
            </a:pPr>
            <a:r>
              <a:rPr lang="en-US"/>
              <a:t>Time shifted surrogate data.</a:t>
            </a:r>
          </a:p>
        </p:txBody>
      </p:sp>
      <p:grpSp>
        <p:nvGrpSpPr>
          <p:cNvPr id="30" name="Group 29">
            <a:extLst>
              <a:ext uri="{FF2B5EF4-FFF2-40B4-BE49-F238E27FC236}">
                <a16:creationId xmlns:a16="http://schemas.microsoft.com/office/drawing/2014/main" id="{A0DA7356-88BA-4152-B39B-E132222F0E9D}"/>
              </a:ext>
            </a:extLst>
          </p:cNvPr>
          <p:cNvGrpSpPr/>
          <p:nvPr/>
        </p:nvGrpSpPr>
        <p:grpSpPr>
          <a:xfrm>
            <a:off x="9218319" y="4533495"/>
            <a:ext cx="1796798" cy="1964179"/>
            <a:chOff x="9218319" y="4533495"/>
            <a:chExt cx="1796798" cy="1964179"/>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6DF5587-D8BD-9B41-31E5-EC4E7DCCC035}"/>
                    </a:ext>
                  </a:extLst>
                </p:cNvPr>
                <p:cNvSpPr txBox="1"/>
                <p:nvPr/>
              </p:nvSpPr>
              <p:spPr>
                <a:xfrm>
                  <a:off x="10139164" y="4835020"/>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8" name="TextBox 7">
                  <a:extLst>
                    <a:ext uri="{FF2B5EF4-FFF2-40B4-BE49-F238E27FC236}">
                      <a16:creationId xmlns:a16="http://schemas.microsoft.com/office/drawing/2014/main" id="{E6DF5587-D8BD-9B41-31E5-EC4E7DCCC035}"/>
                    </a:ext>
                  </a:extLst>
                </p:cNvPr>
                <p:cNvSpPr txBox="1">
                  <a:spLocks noRot="1" noChangeAspect="1" noMove="1" noResize="1" noEditPoints="1" noAdjustHandles="1" noChangeArrowheads="1" noChangeShapeType="1" noTextEdit="1"/>
                </p:cNvSpPr>
                <p:nvPr/>
              </p:nvSpPr>
              <p:spPr>
                <a:xfrm>
                  <a:off x="10139164" y="4835020"/>
                  <a:ext cx="363882"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57F8AF9-A3D3-00F9-EB31-D636F8B4CC33}"/>
                    </a:ext>
                  </a:extLst>
                </p:cNvPr>
                <p:cNvSpPr txBox="1"/>
                <p:nvPr/>
              </p:nvSpPr>
              <p:spPr>
                <a:xfrm>
                  <a:off x="9218319" y="5208167"/>
                  <a:ext cx="333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9" name="TextBox 8">
                  <a:extLst>
                    <a:ext uri="{FF2B5EF4-FFF2-40B4-BE49-F238E27FC236}">
                      <a16:creationId xmlns:a16="http://schemas.microsoft.com/office/drawing/2014/main" id="{C57F8AF9-A3D3-00F9-EB31-D636F8B4CC33}"/>
                    </a:ext>
                  </a:extLst>
                </p:cNvPr>
                <p:cNvSpPr txBox="1">
                  <a:spLocks noRot="1" noChangeAspect="1" noMove="1" noResize="1" noEditPoints="1" noAdjustHandles="1" noChangeArrowheads="1" noChangeShapeType="1" noTextEdit="1"/>
                </p:cNvSpPr>
                <p:nvPr/>
              </p:nvSpPr>
              <p:spPr>
                <a:xfrm>
                  <a:off x="9218319" y="5208167"/>
                  <a:ext cx="33304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18EE359-9872-4A16-D5C3-57052C42F4D4}"/>
                    </a:ext>
                  </a:extLst>
                </p:cNvPr>
                <p:cNvSpPr txBox="1"/>
                <p:nvPr/>
              </p:nvSpPr>
              <p:spPr>
                <a:xfrm>
                  <a:off x="10398018" y="5643109"/>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10" name="TextBox 9">
                  <a:extLst>
                    <a:ext uri="{FF2B5EF4-FFF2-40B4-BE49-F238E27FC236}">
                      <a16:creationId xmlns:a16="http://schemas.microsoft.com/office/drawing/2014/main" id="{C18EE359-9872-4A16-D5C3-57052C42F4D4}"/>
                    </a:ext>
                  </a:extLst>
                </p:cNvPr>
                <p:cNvSpPr txBox="1">
                  <a:spLocks noRot="1" noChangeAspect="1" noMove="1" noResize="1" noEditPoints="1" noAdjustHandles="1" noChangeArrowheads="1" noChangeShapeType="1" noTextEdit="1"/>
                </p:cNvSpPr>
                <p:nvPr/>
              </p:nvSpPr>
              <p:spPr>
                <a:xfrm>
                  <a:off x="10398018" y="5643109"/>
                  <a:ext cx="390876" cy="369332"/>
                </a:xfrm>
                <a:prstGeom prst="rect">
                  <a:avLst/>
                </a:prstGeom>
                <a:blipFill>
                  <a:blip r:embed="rId5"/>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D7245834-3EA9-379E-7067-0184ED689F41}"/>
                </a:ext>
              </a:extLst>
            </p:cNvPr>
            <p:cNvCxnSpPr>
              <a:cxnSpLocks/>
            </p:cNvCxnSpPr>
            <p:nvPr/>
          </p:nvCxnSpPr>
          <p:spPr>
            <a:xfrm flipV="1">
              <a:off x="9558835" y="5095418"/>
              <a:ext cx="621102" cy="207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34B42C3-FC67-D889-F73F-E7D7E63D8B02}"/>
                    </a:ext>
                  </a:extLst>
                </p:cNvPr>
                <p:cNvSpPr txBox="1"/>
                <p:nvPr/>
              </p:nvSpPr>
              <p:spPr>
                <a:xfrm>
                  <a:off x="9281031" y="4533495"/>
                  <a:ext cx="1118704"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𝑆</m:t>
                            </m:r>
                          </m:num>
                          <m:den>
                            <m:r>
                              <a:rPr lang="en-US" b="0" i="1" smtClean="0">
                                <a:latin typeface="Cambria Math" panose="02040503050406030204" pitchFamily="18" charset="0"/>
                              </a:rPr>
                              <m:t>𝑁</m:t>
                            </m:r>
                          </m:den>
                        </m:f>
                        <m:r>
                          <a:rPr lang="en-US" b="0" i="1" smtClean="0">
                            <a:latin typeface="Cambria Math" panose="02040503050406030204" pitchFamily="18" charset="0"/>
                          </a:rPr>
                          <m:t>+</m:t>
                        </m:r>
                        <m:r>
                          <a:rPr lang="en-US" b="0" i="1" smtClean="0">
                            <a:latin typeface="Cambria Math" panose="02040503050406030204" pitchFamily="18" charset="0"/>
                          </a:rPr>
                          <m:t>𝛾</m:t>
                        </m:r>
                      </m:oMath>
                    </m:oMathPara>
                  </a14:m>
                  <a:endParaRPr lang="en-US" dirty="0"/>
                </a:p>
              </p:txBody>
            </p:sp>
          </mc:Choice>
          <mc:Fallback xmlns="">
            <p:sp>
              <p:nvSpPr>
                <p:cNvPr id="12" name="TextBox 11">
                  <a:extLst>
                    <a:ext uri="{FF2B5EF4-FFF2-40B4-BE49-F238E27FC236}">
                      <a16:creationId xmlns:a16="http://schemas.microsoft.com/office/drawing/2014/main" id="{134B42C3-FC67-D889-F73F-E7D7E63D8B02}"/>
                    </a:ext>
                  </a:extLst>
                </p:cNvPr>
                <p:cNvSpPr txBox="1">
                  <a:spLocks noRot="1" noChangeAspect="1" noMove="1" noResize="1" noEditPoints="1" noAdjustHandles="1" noChangeArrowheads="1" noChangeShapeType="1" noTextEdit="1"/>
                </p:cNvSpPr>
                <p:nvPr/>
              </p:nvSpPr>
              <p:spPr>
                <a:xfrm>
                  <a:off x="9281031" y="4533495"/>
                  <a:ext cx="1118704" cy="616515"/>
                </a:xfrm>
                <a:prstGeom prst="rect">
                  <a:avLst/>
                </a:prstGeom>
                <a:blipFill>
                  <a:blip r:embed="rId6"/>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2E1F028-CBEF-383A-F1AB-6914C2678D7F}"/>
                </a:ext>
              </a:extLst>
            </p:cNvPr>
            <p:cNvCxnSpPr>
              <a:cxnSpLocks/>
              <a:stCxn id="8" idx="2"/>
              <a:endCxn id="10" idx="0"/>
            </p:cNvCxnSpPr>
            <p:nvPr/>
          </p:nvCxnSpPr>
          <p:spPr>
            <a:xfrm>
              <a:off x="10321105" y="5204352"/>
              <a:ext cx="272351" cy="438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5C0C0F9-95DD-ABE0-8397-3A7AD94B4561}"/>
                    </a:ext>
                  </a:extLst>
                </p:cNvPr>
                <p:cNvSpPr txBox="1"/>
                <p:nvPr/>
              </p:nvSpPr>
              <p:spPr>
                <a:xfrm>
                  <a:off x="10542616" y="5115144"/>
                  <a:ext cx="472501"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𝐼</m:t>
                            </m:r>
                          </m:num>
                          <m:den>
                            <m:r>
                              <a:rPr lang="en-US" b="0" i="1" smtClean="0">
                                <a:latin typeface="Cambria Math" panose="02040503050406030204" pitchFamily="18" charset="0"/>
                              </a:rPr>
                              <m:t>𝑁</m:t>
                            </m:r>
                          </m:den>
                        </m:f>
                      </m:oMath>
                    </m:oMathPara>
                  </a14:m>
                  <a:endParaRPr lang="en-US"/>
                </a:p>
              </p:txBody>
            </p:sp>
          </mc:Choice>
          <mc:Fallback xmlns="">
            <p:sp>
              <p:nvSpPr>
                <p:cNvPr id="14" name="TextBox 13">
                  <a:extLst>
                    <a:ext uri="{FF2B5EF4-FFF2-40B4-BE49-F238E27FC236}">
                      <a16:creationId xmlns:a16="http://schemas.microsoft.com/office/drawing/2014/main" id="{95C0C0F9-95DD-ABE0-8397-3A7AD94B4561}"/>
                    </a:ext>
                  </a:extLst>
                </p:cNvPr>
                <p:cNvSpPr txBox="1">
                  <a:spLocks noRot="1" noChangeAspect="1" noMove="1" noResize="1" noEditPoints="1" noAdjustHandles="1" noChangeArrowheads="1" noChangeShapeType="1" noTextEdit="1"/>
                </p:cNvSpPr>
                <p:nvPr/>
              </p:nvSpPr>
              <p:spPr>
                <a:xfrm>
                  <a:off x="10542616" y="5115144"/>
                  <a:ext cx="472501" cy="61651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A82EEAB-7E23-DF03-2DE7-820799147FC8}"/>
                    </a:ext>
                  </a:extLst>
                </p:cNvPr>
                <p:cNvSpPr txBox="1"/>
                <p:nvPr/>
              </p:nvSpPr>
              <p:spPr>
                <a:xfrm>
                  <a:off x="9682908" y="5344525"/>
                  <a:ext cx="34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ϵ</m:t>
                        </m:r>
                      </m:oMath>
                    </m:oMathPara>
                  </a14:m>
                  <a:endParaRPr lang="en-US" b="0"/>
                </a:p>
              </p:txBody>
            </p:sp>
          </mc:Choice>
          <mc:Fallback xmlns="">
            <p:sp>
              <p:nvSpPr>
                <p:cNvPr id="15" name="TextBox 14">
                  <a:extLst>
                    <a:ext uri="{FF2B5EF4-FFF2-40B4-BE49-F238E27FC236}">
                      <a16:creationId xmlns:a16="http://schemas.microsoft.com/office/drawing/2014/main" id="{0A82EEAB-7E23-DF03-2DE7-820799147FC8}"/>
                    </a:ext>
                  </a:extLst>
                </p:cNvPr>
                <p:cNvSpPr txBox="1">
                  <a:spLocks noRot="1" noChangeAspect="1" noMove="1" noResize="1" noEditPoints="1" noAdjustHandles="1" noChangeArrowheads="1" noChangeShapeType="1" noTextEdit="1"/>
                </p:cNvSpPr>
                <p:nvPr/>
              </p:nvSpPr>
              <p:spPr>
                <a:xfrm>
                  <a:off x="9682908" y="5344525"/>
                  <a:ext cx="343363" cy="369332"/>
                </a:xfrm>
                <a:prstGeom prst="rect">
                  <a:avLst/>
                </a:prstGeom>
                <a:blipFill>
                  <a:blip r:embed="rId8"/>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1F2FB86-40D4-D860-4F25-30E82EE45694}"/>
                </a:ext>
              </a:extLst>
            </p:cNvPr>
            <p:cNvCxnSpPr/>
            <p:nvPr/>
          </p:nvCxnSpPr>
          <p:spPr>
            <a:xfrm>
              <a:off x="9496294" y="5713527"/>
              <a:ext cx="748964" cy="20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BC87024B-8A6D-35D0-88FD-0B212CC68252}"/>
                </a:ext>
              </a:extLst>
            </p:cNvPr>
            <p:cNvCxnSpPr>
              <a:cxnSpLocks/>
            </p:cNvCxnSpPr>
            <p:nvPr/>
          </p:nvCxnSpPr>
          <p:spPr>
            <a:xfrm flipH="1" flipV="1">
              <a:off x="9558835" y="5550736"/>
              <a:ext cx="630534" cy="197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46DEFE4-61BE-7200-B627-3F03BA5D72BB}"/>
                    </a:ext>
                  </a:extLst>
                </p:cNvPr>
                <p:cNvSpPr txBox="1"/>
                <p:nvPr/>
              </p:nvSpPr>
              <p:spPr>
                <a:xfrm>
                  <a:off x="9566624" y="5881159"/>
                  <a:ext cx="503343"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𝑆</m:t>
                            </m:r>
                          </m:num>
                          <m:den>
                            <m:r>
                              <a:rPr lang="en-US" b="0" i="1" smtClean="0">
                                <a:latin typeface="Cambria Math" panose="02040503050406030204" pitchFamily="18" charset="0"/>
                              </a:rPr>
                              <m:t>𝑁</m:t>
                            </m:r>
                          </m:den>
                        </m:f>
                      </m:oMath>
                    </m:oMathPara>
                  </a14:m>
                  <a:endParaRPr lang="en-US" dirty="0"/>
                </a:p>
              </p:txBody>
            </p:sp>
          </mc:Choice>
          <mc:Fallback xmlns="">
            <p:sp>
              <p:nvSpPr>
                <p:cNvPr id="18" name="TextBox 17">
                  <a:extLst>
                    <a:ext uri="{FF2B5EF4-FFF2-40B4-BE49-F238E27FC236}">
                      <a16:creationId xmlns:a16="http://schemas.microsoft.com/office/drawing/2014/main" id="{546DEFE4-61BE-7200-B627-3F03BA5D72BB}"/>
                    </a:ext>
                  </a:extLst>
                </p:cNvPr>
                <p:cNvSpPr txBox="1">
                  <a:spLocks noRot="1" noChangeAspect="1" noMove="1" noResize="1" noEditPoints="1" noAdjustHandles="1" noChangeArrowheads="1" noChangeShapeType="1" noTextEdit="1"/>
                </p:cNvSpPr>
                <p:nvPr/>
              </p:nvSpPr>
              <p:spPr>
                <a:xfrm>
                  <a:off x="9566624" y="5881159"/>
                  <a:ext cx="503343" cy="616515"/>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618825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2D023-CE8A-4F7A-A7CA-63D2AA8BC8EF}"/>
              </a:ext>
            </a:extLst>
          </p:cNvPr>
          <p:cNvSpPr>
            <a:spLocks noGrp="1"/>
          </p:cNvSpPr>
          <p:nvPr>
            <p:ph type="title"/>
          </p:nvPr>
        </p:nvSpPr>
        <p:spPr>
          <a:xfrm>
            <a:off x="898585" y="114960"/>
            <a:ext cx="10515600" cy="644166"/>
          </a:xfrm>
        </p:spPr>
        <p:txBody>
          <a:bodyPr>
            <a:normAutofit fontScale="90000"/>
          </a:bodyPr>
          <a:lstStyle/>
          <a:p>
            <a:r>
              <a:rPr lang="en-US"/>
              <a:t>LV TE Normalized by Square root of entropies</a:t>
            </a:r>
          </a:p>
        </p:txBody>
      </p:sp>
      <p:pic>
        <p:nvPicPr>
          <p:cNvPr id="4" name="Picture 3" descr="Chart, histogram&#10;&#10;Description automatically generated">
            <a:extLst>
              <a:ext uri="{FF2B5EF4-FFF2-40B4-BE49-F238E27FC236}">
                <a16:creationId xmlns:a16="http://schemas.microsoft.com/office/drawing/2014/main" id="{227F2429-5B0B-45C5-9148-794821DF1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017" y="759126"/>
            <a:ext cx="8229562" cy="599437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0E0AA74-0A34-4635-A328-27BA32BF6727}"/>
                  </a:ext>
                </a:extLst>
              </p:cNvPr>
              <p:cNvSpPr txBox="1"/>
              <p:nvPr/>
            </p:nvSpPr>
            <p:spPr>
              <a:xfrm>
                <a:off x="2571809" y="3429000"/>
                <a:ext cx="1250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=0.01</m:t>
                      </m:r>
                    </m:oMath>
                  </m:oMathPara>
                </a14:m>
                <a:endParaRPr lang="en-US"/>
              </a:p>
            </p:txBody>
          </p:sp>
        </mc:Choice>
        <mc:Fallback xmlns="">
          <p:sp>
            <p:nvSpPr>
              <p:cNvPr id="6" name="TextBox 5">
                <a:extLst>
                  <a:ext uri="{FF2B5EF4-FFF2-40B4-BE49-F238E27FC236}">
                    <a16:creationId xmlns:a16="http://schemas.microsoft.com/office/drawing/2014/main" id="{90E0AA74-0A34-4635-A328-27BA32BF6727}"/>
                  </a:ext>
                </a:extLst>
              </p:cNvPr>
              <p:cNvSpPr txBox="1">
                <a:spLocks noRot="1" noChangeAspect="1" noMove="1" noResize="1" noEditPoints="1" noAdjustHandles="1" noChangeArrowheads="1" noChangeShapeType="1" noTextEdit="1"/>
              </p:cNvSpPr>
              <p:nvPr/>
            </p:nvSpPr>
            <p:spPr>
              <a:xfrm>
                <a:off x="2571809" y="3429000"/>
                <a:ext cx="125083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05E0C61-D492-49B7-B227-46A92677BF0A}"/>
                  </a:ext>
                </a:extLst>
              </p:cNvPr>
              <p:cNvSpPr txBox="1"/>
              <p:nvPr/>
            </p:nvSpPr>
            <p:spPr>
              <a:xfrm>
                <a:off x="4565346" y="3755176"/>
                <a:ext cx="1250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=0.1</m:t>
                      </m:r>
                    </m:oMath>
                  </m:oMathPara>
                </a14:m>
                <a:endParaRPr lang="en-US"/>
              </a:p>
            </p:txBody>
          </p:sp>
        </mc:Choice>
        <mc:Fallback xmlns="">
          <p:sp>
            <p:nvSpPr>
              <p:cNvPr id="16" name="TextBox 15">
                <a:extLst>
                  <a:ext uri="{FF2B5EF4-FFF2-40B4-BE49-F238E27FC236}">
                    <a16:creationId xmlns:a16="http://schemas.microsoft.com/office/drawing/2014/main" id="{B05E0C61-D492-49B7-B227-46A92677BF0A}"/>
                  </a:ext>
                </a:extLst>
              </p:cNvPr>
              <p:cNvSpPr txBox="1">
                <a:spLocks noRot="1" noChangeAspect="1" noMove="1" noResize="1" noEditPoints="1" noAdjustHandles="1" noChangeArrowheads="1" noChangeShapeType="1" noTextEdit="1"/>
              </p:cNvSpPr>
              <p:nvPr/>
            </p:nvSpPr>
            <p:spPr>
              <a:xfrm>
                <a:off x="4565346" y="3755176"/>
                <a:ext cx="12508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F71A72-8518-45D5-B9B0-8AA703E305BD}"/>
                  </a:ext>
                </a:extLst>
              </p:cNvPr>
              <p:cNvSpPr txBox="1"/>
              <p:nvPr/>
            </p:nvSpPr>
            <p:spPr>
              <a:xfrm>
                <a:off x="5744891" y="3477247"/>
                <a:ext cx="1250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=0.01</m:t>
                      </m:r>
                    </m:oMath>
                  </m:oMathPara>
                </a14:m>
                <a:endParaRPr lang="en-US"/>
              </a:p>
            </p:txBody>
          </p:sp>
        </mc:Choice>
        <mc:Fallback xmlns="">
          <p:sp>
            <p:nvSpPr>
              <p:cNvPr id="17" name="TextBox 16">
                <a:extLst>
                  <a:ext uri="{FF2B5EF4-FFF2-40B4-BE49-F238E27FC236}">
                    <a16:creationId xmlns:a16="http://schemas.microsoft.com/office/drawing/2014/main" id="{30F71A72-8518-45D5-B9B0-8AA703E305BD}"/>
                  </a:ext>
                </a:extLst>
              </p:cNvPr>
              <p:cNvSpPr txBox="1">
                <a:spLocks noRot="1" noChangeAspect="1" noMove="1" noResize="1" noEditPoints="1" noAdjustHandles="1" noChangeArrowheads="1" noChangeShapeType="1" noTextEdit="1"/>
              </p:cNvSpPr>
              <p:nvPr/>
            </p:nvSpPr>
            <p:spPr>
              <a:xfrm>
                <a:off x="5744891" y="3477247"/>
                <a:ext cx="1250830"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46913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3303422" y="0"/>
            <a:ext cx="5380074" cy="609599"/>
          </a:xfrm>
        </p:spPr>
        <p:txBody>
          <a:bodyPr>
            <a:normAutofit/>
          </a:bodyPr>
          <a:lstStyle/>
          <a:p>
            <a:pPr algn="ctr"/>
            <a:r>
              <a:rPr lang="en-US" sz="2800" b="1"/>
              <a:t> TE and CTE comparison</a:t>
            </a:r>
          </a:p>
        </p:txBody>
      </p:sp>
      <p:pic>
        <p:nvPicPr>
          <p:cNvPr id="11" name="Picture 10">
            <a:extLst>
              <a:ext uri="{FF2B5EF4-FFF2-40B4-BE49-F238E27FC236}">
                <a16:creationId xmlns:a16="http://schemas.microsoft.com/office/drawing/2014/main" id="{9A77D3A6-F9B0-BF11-761F-3A19008FBA3E}"/>
              </a:ext>
            </a:extLst>
          </p:cNvPr>
          <p:cNvPicPr>
            <a:picLocks noChangeAspect="1"/>
          </p:cNvPicPr>
          <p:nvPr/>
        </p:nvPicPr>
        <p:blipFill>
          <a:blip r:embed="rId2"/>
          <a:stretch>
            <a:fillRect/>
          </a:stretch>
        </p:blipFill>
        <p:spPr>
          <a:xfrm>
            <a:off x="9948857" y="702828"/>
            <a:ext cx="1707028" cy="1469263"/>
          </a:xfrm>
          <a:prstGeom prst="rect">
            <a:avLst/>
          </a:prstGeom>
        </p:spPr>
      </p:pic>
      <p:pic>
        <p:nvPicPr>
          <p:cNvPr id="4" name="Picture 3" descr="Chart&#10;&#10;Description automatically generated">
            <a:extLst>
              <a:ext uri="{FF2B5EF4-FFF2-40B4-BE49-F238E27FC236}">
                <a16:creationId xmlns:a16="http://schemas.microsoft.com/office/drawing/2014/main" id="{96E8A0F4-7AA4-C524-DB59-03BDEE301A1F}"/>
              </a:ext>
            </a:extLst>
          </p:cNvPr>
          <p:cNvPicPr>
            <a:picLocks noChangeAspect="1"/>
          </p:cNvPicPr>
          <p:nvPr/>
        </p:nvPicPr>
        <p:blipFill rotWithShape="1">
          <a:blip r:embed="rId3">
            <a:extLst>
              <a:ext uri="{28A0092B-C50C-407E-A947-70E740481C1C}">
                <a14:useLocalDpi xmlns:a14="http://schemas.microsoft.com/office/drawing/2010/main" val="0"/>
              </a:ext>
            </a:extLst>
          </a:blip>
          <a:srcRect l="20970" t="158" r="21097" b="92851"/>
          <a:stretch/>
        </p:blipFill>
        <p:spPr>
          <a:xfrm>
            <a:off x="536115" y="467502"/>
            <a:ext cx="7840470" cy="470652"/>
          </a:xfrm>
          <a:prstGeom prst="rect">
            <a:avLst/>
          </a:prstGeom>
        </p:spPr>
      </p:pic>
      <p:pic>
        <p:nvPicPr>
          <p:cNvPr id="10" name="Picture 9">
            <a:extLst>
              <a:ext uri="{FF2B5EF4-FFF2-40B4-BE49-F238E27FC236}">
                <a16:creationId xmlns:a16="http://schemas.microsoft.com/office/drawing/2014/main" id="{3AACAA96-162B-EB9F-57CC-730A0C32D749}"/>
              </a:ext>
            </a:extLst>
          </p:cNvPr>
          <p:cNvPicPr>
            <a:picLocks noChangeAspect="1"/>
          </p:cNvPicPr>
          <p:nvPr/>
        </p:nvPicPr>
        <p:blipFill rotWithShape="1">
          <a:blip r:embed="rId4"/>
          <a:srcRect l="7198" r="8160"/>
          <a:stretch/>
        </p:blipFill>
        <p:spPr>
          <a:xfrm>
            <a:off x="155242" y="935003"/>
            <a:ext cx="8912701" cy="5922997"/>
          </a:xfrm>
          <a:prstGeom prst="rect">
            <a:avLst/>
          </a:prstGeom>
        </p:spPr>
      </p:pic>
      <p:sp>
        <p:nvSpPr>
          <p:cNvPr id="6" name="TextBox 5">
            <a:extLst>
              <a:ext uri="{FF2B5EF4-FFF2-40B4-BE49-F238E27FC236}">
                <a16:creationId xmlns:a16="http://schemas.microsoft.com/office/drawing/2014/main" id="{AF853533-23F4-A114-0C0A-A3549143A2CA}"/>
              </a:ext>
            </a:extLst>
          </p:cNvPr>
          <p:cNvSpPr txBox="1"/>
          <p:nvPr/>
        </p:nvSpPr>
        <p:spPr>
          <a:xfrm>
            <a:off x="8874489" y="2551837"/>
            <a:ext cx="3636814" cy="2308324"/>
          </a:xfrm>
          <a:prstGeom prst="rect">
            <a:avLst/>
          </a:prstGeom>
          <a:noFill/>
        </p:spPr>
        <p:txBody>
          <a:bodyPr wrap="square" rtlCol="0">
            <a:spAutoFit/>
          </a:bodyPr>
          <a:lstStyle/>
          <a:p>
            <a:pPr marL="285750" indent="-285750">
              <a:buFont typeface="Arial" panose="020B0604020202020204" pitchFamily="34" charset="0"/>
              <a:buChar char="•"/>
            </a:pPr>
            <a:r>
              <a:rPr lang="en-US"/>
              <a:t>Simulation time 2 year, sliding window 8 weeks.</a:t>
            </a:r>
          </a:p>
          <a:p>
            <a:pPr marL="285750" indent="-285750">
              <a:buFont typeface="Arial" panose="020B0604020202020204" pitchFamily="34" charset="0"/>
              <a:buChar char="•"/>
            </a:pPr>
            <a:r>
              <a:rPr lang="en-US"/>
              <a:t>Bin size sqrt(window)</a:t>
            </a:r>
          </a:p>
          <a:p>
            <a:pPr marL="285750" indent="-285750">
              <a:buFont typeface="Arial" panose="020B0604020202020204" pitchFamily="34" charset="0"/>
              <a:buChar char="•"/>
            </a:pPr>
            <a:r>
              <a:rPr lang="en-US"/>
              <a:t>Process used is rate of change in S,E,I</a:t>
            </a:r>
          </a:p>
          <a:p>
            <a:pPr marL="285750" indent="-285750">
              <a:buFont typeface="Arial" panose="020B0604020202020204" pitchFamily="34" charset="0"/>
              <a:buChar char="•"/>
            </a:pPr>
            <a:r>
              <a:rPr lang="en-US"/>
              <a:t>Time shifted surrogate data</a:t>
            </a:r>
          </a:p>
          <a:p>
            <a:pPr marL="285750" indent="-285750">
              <a:buFont typeface="Arial" panose="020B0604020202020204" pitchFamily="34" charset="0"/>
              <a:buChar char="•"/>
            </a:pPr>
            <a:r>
              <a:rPr lang="en-US"/>
              <a:t>CTE is lower than its TE counterpart.</a:t>
            </a:r>
          </a:p>
        </p:txBody>
      </p:sp>
    </p:spTree>
    <p:extLst>
      <p:ext uri="{BB962C8B-B14F-4D97-AF65-F5344CB8AC3E}">
        <p14:creationId xmlns:p14="http://schemas.microsoft.com/office/powerpoint/2010/main" val="10191362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7901"/>
            <a:ext cx="10515600" cy="796163"/>
          </a:xfrm>
        </p:spPr>
        <p:txBody>
          <a:bodyPr/>
          <a:lstStyle/>
          <a:p>
            <a:pPr algn="ctr"/>
            <a:r>
              <a:rPr lang="en-US"/>
              <a:t>Updated SEIS Model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5457C9-6DA7-4145-9033-BE3E73F36695}"/>
                  </a:ext>
                </a:extLst>
              </p:cNvPr>
              <p:cNvSpPr txBox="1"/>
              <p:nvPr/>
            </p:nvSpPr>
            <p:spPr>
              <a:xfrm>
                <a:off x="5331236" y="1556326"/>
                <a:ext cx="6566825" cy="5196615"/>
              </a:xfrm>
              <a:prstGeom prst="rect">
                <a:avLst/>
              </a:prstGeom>
              <a:noFill/>
            </p:spPr>
            <p:txBody>
              <a:bodyPr wrap="square">
                <a:spAutoFit/>
              </a:bodyPr>
              <a:lstStyle/>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S = susceptible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E = exposed</a:t>
                </a:r>
                <a:r>
                  <a:rPr lang="en-US" dirty="0">
                    <a:latin typeface="Calibri" panose="020F0502020204030204" pitchFamily="34" charset="0"/>
                    <a:ea typeface="Times New Roman" panose="02020603050405020304" pitchFamily="18" charset="0"/>
                    <a:cs typeface="Times New Roman" panose="02020603050405020304" pitchFamily="18" charset="0"/>
                  </a:rPr>
                  <a:t>, b</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I = infected infectious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a:latin typeface="Cambria Math" panose="02040503050406030204" pitchFamily="18" charset="0"/>
                            <a:ea typeface="Calibri" panose="020F0502020204030204" pitchFamily="34" charset="0"/>
                            <a:cs typeface="Times New Roman" panose="02020603050405020304" pitchFamily="18" charset="0"/>
                          </a:rPr>
                          <m:t>Λ</m:t>
                        </m:r>
                      </m:e>
                      <m:sub>
                        <m:r>
                          <a:rPr lang="en-US" i="1">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per capita birth, </a:t>
                </a:r>
                <a14:m>
                  <m:oMath xmlns:m="http://schemas.openxmlformats.org/officeDocument/2006/math">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𝜇</m:t>
                    </m:r>
                    <m:sSub>
                      <m:sSubPr>
                        <m:ctrlP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of people born in 1 day where </a:t>
                </a:r>
                <a14:m>
                  <m:oMath xmlns:m="http://schemas.openxmlformats.org/officeDocument/2006/math">
                    <m:sSub>
                      <m:sSubPr>
                        <m:ctrlP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Calibri" panose="020F0502020204030204" pitchFamily="34" charset="0"/>
                    <a:cs typeface="Times New Roman" panose="02020603050405020304" pitchFamily="18" charset="0"/>
                  </a:rPr>
                  <a:t> is the initial total population = 1e6</a:t>
                </a: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Per-capita natural death, 3.3e-5 (1/days) , 1/Average age of person at death</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virus-induced average fatality rate, </a:t>
                </a:r>
                <a:r>
                  <a:rPr lang="en-US" dirty="0">
                    <a:latin typeface="Calibri" panose="020F0502020204030204" pitchFamily="34" charset="0"/>
                    <a:ea typeface="Times New Roman" panose="02020603050405020304" pitchFamily="18" charset="0"/>
                    <a:cs typeface="Times New Roman" panose="02020603050405020304" pitchFamily="18" charset="0"/>
                  </a:rPr>
                  <a:t>(1/days) ,</a:t>
                </a:r>
                <a:r>
                  <a:rPr lang="en-US" dirty="0"/>
                  <a:t> 0.00001</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𝛽</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(1/time between contacts) [1/days], 0.75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Rate of progression from exposed to infectious (1/days) 0.33</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Recovery rate of infectious individuals (1/days), 1/8</a:t>
                </a:r>
              </a:p>
              <a:p>
                <a:pPr marL="0" marR="0">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M(t) = Mobility</a:t>
                </a:r>
              </a:p>
              <a:p>
                <a:pPr marL="0" marR="0">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V(t) = Vaccine effectiveness</a:t>
                </a:r>
              </a:p>
              <a:p>
                <a:pPr marL="0" marR="0">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K(t) = Mask Use</a:t>
                </a:r>
              </a:p>
              <a:p>
                <a:pPr marL="0" marR="0">
                  <a:lnSpc>
                    <a:spcPct val="107000"/>
                  </a:lnSpc>
                  <a:spcBef>
                    <a:spcPts val="0"/>
                  </a:spcBef>
                  <a:spcAft>
                    <a:spcPts val="0"/>
                  </a:spcAft>
                </a:pPr>
                <a:endParaRPr lang="en-US" sz="1600" b="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Initial Values:</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=10000, </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𝐸</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=200,</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𝐼</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=80</m:t>
                      </m:r>
                    </m:oMath>
                  </m:oMathPara>
                </a14:m>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05457C9-6DA7-4145-9033-BE3E73F36695}"/>
                  </a:ext>
                </a:extLst>
              </p:cNvPr>
              <p:cNvSpPr txBox="1">
                <a:spLocks noRot="1" noChangeAspect="1" noMove="1" noResize="1" noEditPoints="1" noAdjustHandles="1" noChangeArrowheads="1" noChangeShapeType="1" noTextEdit="1"/>
              </p:cNvSpPr>
              <p:nvPr/>
            </p:nvSpPr>
            <p:spPr>
              <a:xfrm>
                <a:off x="5331236" y="1556326"/>
                <a:ext cx="6566825" cy="5196615"/>
              </a:xfrm>
              <a:prstGeom prst="rect">
                <a:avLst/>
              </a:prstGeom>
              <a:blipFill>
                <a:blip r:embed="rId2"/>
                <a:stretch>
                  <a:fillRect l="-836" t="-469" r="-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97535-8AB6-4A59-9390-A9D447346583}"/>
                  </a:ext>
                </a:extLst>
              </p:cNvPr>
              <p:cNvSpPr txBox="1"/>
              <p:nvPr/>
            </p:nvSpPr>
            <p:spPr>
              <a:xfrm>
                <a:off x="690321" y="1287674"/>
                <a:ext cx="4451022" cy="2816092"/>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𝑆</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i="0">
                        <a:latin typeface="Cambria Math" panose="02040503050406030204" pitchFamily="18" charset="0"/>
                      </a:rPr>
                      <m:t>=</m:t>
                    </m:r>
                    <m:r>
                      <m:rPr>
                        <m:sty m:val="p"/>
                      </m:rPr>
                      <a:rPr lang="en-US" i="0">
                        <a:latin typeface="Cambria Math" panose="02040503050406030204" pitchFamily="18" charset="0"/>
                      </a:rPr>
                      <m:t>Λ</m:t>
                    </m:r>
                    <m:r>
                      <a:rPr lang="en-US" i="0">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i="0">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num>
                      <m:den>
                        <m:r>
                          <a:rPr lang="en-US" i="1">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b="0" i="0"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𝛾</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𝑝</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𝑚</m:t>
                        </m:r>
                      </m:sub>
                    </m:s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𝑀</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𝑝</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𝑣</m:t>
                        </m:r>
                      </m:sub>
                    </m:s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𝑉</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𝑠</m:t>
                        </m:r>
                      </m:sub>
                    </m:sSub>
                  </m:oMath>
                </a14:m>
                <a:r>
                  <a:rPr lang="en-US"/>
                  <a:t>,</a:t>
                </a:r>
                <a:br>
                  <a:rPr lang="en-US"/>
                </a:br>
                <a14:m>
                  <m:oMath xmlns:m="http://schemas.openxmlformats.org/officeDocument/2006/math">
                    <m:acc>
                      <m:accPr>
                        <m: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𝐸</m:t>
                        </m:r>
                      </m:e>
                    </m:acc>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𝛽</m:t>
                    </m:r>
                    <m:r>
                      <a:rPr lang="en-US" i="1">
                        <a:latin typeface="Cambria Math" panose="02040503050406030204" pitchFamily="18" charset="0"/>
                        <a:ea typeface="Times New Roman" panose="02020603050405020304" pitchFamily="18" charset="0"/>
                        <a:cs typeface="Times New Roman" panose="02020603050405020304" pitchFamily="18" charset="0"/>
                      </a:rPr>
                      <m:t>𝑆</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b="0"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𝜇</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𝜖</m:t>
                        </m:r>
                      </m:e>
                    </m:d>
                    <m:r>
                      <a:rPr lang="en-US" i="1">
                        <a:latin typeface="Cambria Math" panose="02040503050406030204" pitchFamily="18" charset="0"/>
                        <a:ea typeface="Times New Roman" panose="02020603050405020304" pitchFamily="18" charset="0"/>
                        <a:cs typeface="Times New Roman" panose="02020603050405020304" pitchFamily="18" charset="0"/>
                      </a:rPr>
                      <m:t>𝐸</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𝑝</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𝐾</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𝐸</m:t>
                        </m:r>
                      </m:sub>
                    </m:sSub>
                  </m:oMath>
                </a14:m>
                <a:r>
                  <a:rPr lang="en-US">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 xmlns:m="http://schemas.openxmlformats.org/officeDocument/2006/math">
                    <m:acc>
                      <m:accPr>
                        <m:chr m:val="̇"/>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e>
                    </m:acc>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sub>
                    </m:sSub>
                  </m:oMath>
                </a14:m>
                <a:r>
                  <a:rPr lang="en-US">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a:p>
              <a:p>
                <a:endParaRPr lang="en-US"/>
              </a:p>
            </p:txBody>
          </p:sp>
        </mc:Choice>
        <mc:Fallback xmlns="">
          <p:sp>
            <p:nvSpPr>
              <p:cNvPr id="7" name="TextBox 6">
                <a:extLst>
                  <a:ext uri="{FF2B5EF4-FFF2-40B4-BE49-F238E27FC236}">
                    <a16:creationId xmlns:a16="http://schemas.microsoft.com/office/drawing/2014/main" id="{47897535-8AB6-4A59-9390-A9D447346583}"/>
                  </a:ext>
                </a:extLst>
              </p:cNvPr>
              <p:cNvSpPr txBox="1">
                <a:spLocks noRot="1" noChangeAspect="1" noMove="1" noResize="1" noEditPoints="1" noAdjustHandles="1" noChangeArrowheads="1" noChangeShapeType="1" noTextEdit="1"/>
              </p:cNvSpPr>
              <p:nvPr/>
            </p:nvSpPr>
            <p:spPr>
              <a:xfrm>
                <a:off x="690321" y="1287674"/>
                <a:ext cx="4451022" cy="281609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63ADEF3-2DB2-4E85-840E-3936589DA3ED}"/>
                  </a:ext>
                </a:extLst>
              </p:cNvPr>
              <p:cNvSpPr txBox="1"/>
              <p:nvPr/>
            </p:nvSpPr>
            <p:spPr>
              <a:xfrm>
                <a:off x="293939" y="3859099"/>
                <a:ext cx="4713408" cy="1754326"/>
              </a:xfrm>
              <a:prstGeom prst="rect">
                <a:avLst/>
              </a:prstGeom>
              <a:noFill/>
            </p:spPr>
            <p:txBody>
              <a:bodyPr wrap="square" rtlCol="0">
                <a:spAutoFit/>
              </a:bodyPr>
              <a:lstStyle/>
              <a:p>
                <a:pPr marL="285750" indent="-285750">
                  <a:buFont typeface="Arial" panose="020B0604020202020204" pitchFamily="34" charset="0"/>
                  <a:buChar char="•"/>
                </a:pPr>
                <a:r>
                  <a:rPr lang="en-US"/>
                  <a:t>Parameter values have been picked up from the paper (Carcione et al., 2020).</a:t>
                </a:r>
              </a:p>
              <a:p>
                <a:pPr marL="285750" indent="-285750">
                  <a:buFont typeface="Arial" panose="020B0604020202020204" pitchFamily="34" charset="0"/>
                  <a:buChar char="•"/>
                </a:pPr>
                <a:r>
                  <a:rPr lang="en-US"/>
                  <a:t>Information Transfer is calculated between </a:t>
                </a:r>
                <a14:m>
                  <m:oMath xmlns:m="http://schemas.openxmlformats.org/officeDocument/2006/math">
                    <m:r>
                      <a:rPr lang="en-US" b="0" i="1" smtClean="0">
                        <a:latin typeface="Cambria Math" panose="02040503050406030204" pitchFamily="18" charset="0"/>
                      </a:rPr>
                      <m:t>𝑆</m:t>
                    </m:r>
                  </m:oMath>
                </a14:m>
                <a:r>
                  <a:rPr lang="en-US"/>
                  <a:t>, </a:t>
                </a:r>
                <a14:m>
                  <m:oMath xmlns:m="http://schemas.openxmlformats.org/officeDocument/2006/math">
                    <m:r>
                      <a:rPr lang="en-US" b="0" i="1" smtClean="0">
                        <a:latin typeface="Cambria Math" panose="02040503050406030204" pitchFamily="18" charset="0"/>
                      </a:rPr>
                      <m:t>𝐸</m:t>
                    </m:r>
                  </m:oMath>
                </a14:m>
                <a:r>
                  <a:rPr lang="en-US"/>
                  <a:t>, </a:t>
                </a:r>
                <a14:m>
                  <m:oMath xmlns:m="http://schemas.openxmlformats.org/officeDocument/2006/math">
                    <m:r>
                      <a:rPr lang="en-US" b="0" i="1" smtClean="0">
                        <a:latin typeface="Cambria Math" panose="02040503050406030204" pitchFamily="18" charset="0"/>
                      </a:rPr>
                      <m:t>𝐼</m:t>
                    </m:r>
                  </m:oMath>
                </a14:m>
                <a:r>
                  <a:rPr lang="en-US"/>
                  <a:t> and </a:t>
                </a:r>
                <a14:m>
                  <m:oMath xmlns:m="http://schemas.openxmlformats.org/officeDocument/2006/math">
                    <m:r>
                      <a:rPr lang="en-US" b="0" i="1" smtClean="0">
                        <a:latin typeface="Cambria Math" panose="02040503050406030204" pitchFamily="18" charset="0"/>
                      </a:rPr>
                      <m:t>𝑅</m:t>
                    </m:r>
                  </m:oMath>
                </a14:m>
                <a:r>
                  <a:rPr lang="en-US"/>
                  <a:t>.</a:t>
                </a:r>
              </a:p>
              <a:p>
                <a:pPr marL="285750" indent="-285750">
                  <a:buFont typeface="Arial" panose="020B0604020202020204" pitchFamily="34" charset="0"/>
                  <a:buChar char="•"/>
                </a:pPr>
                <a:r>
                  <a:rPr lang="en-US"/>
                  <a:t>2 years of simulation time.</a:t>
                </a:r>
              </a:p>
              <a:p>
                <a:pPr marL="285750" indent="-285750">
                  <a:buFont typeface="Arial" panose="020B0604020202020204" pitchFamily="34" charset="0"/>
                  <a:buChar char="•"/>
                </a:pPr>
                <a:r>
                  <a:rPr lang="en-US"/>
                  <a:t>Time step of 1 day is used.</a:t>
                </a:r>
              </a:p>
            </p:txBody>
          </p:sp>
        </mc:Choice>
        <mc:Fallback xmlns="">
          <p:sp>
            <p:nvSpPr>
              <p:cNvPr id="10" name="TextBox 9">
                <a:extLst>
                  <a:ext uri="{FF2B5EF4-FFF2-40B4-BE49-F238E27FC236}">
                    <a16:creationId xmlns:a16="http://schemas.microsoft.com/office/drawing/2014/main" id="{663ADEF3-2DB2-4E85-840E-3936589DA3ED}"/>
                  </a:ext>
                </a:extLst>
              </p:cNvPr>
              <p:cNvSpPr txBox="1">
                <a:spLocks noRot="1" noChangeAspect="1" noMove="1" noResize="1" noEditPoints="1" noAdjustHandles="1" noChangeArrowheads="1" noChangeShapeType="1" noTextEdit="1"/>
              </p:cNvSpPr>
              <p:nvPr/>
            </p:nvSpPr>
            <p:spPr>
              <a:xfrm>
                <a:off x="293939" y="3859099"/>
                <a:ext cx="4713408" cy="1754326"/>
              </a:xfrm>
              <a:prstGeom prst="rect">
                <a:avLst/>
              </a:prstGeom>
              <a:blipFill>
                <a:blip r:embed="rId4"/>
                <a:stretch>
                  <a:fillRect l="-776" t="-1736" r="-1423" b="-4514"/>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8B953F76-2A09-54EE-65DA-C636020ED525}"/>
              </a:ext>
            </a:extLst>
          </p:cNvPr>
          <p:cNvGrpSpPr/>
          <p:nvPr/>
        </p:nvGrpSpPr>
        <p:grpSpPr>
          <a:xfrm>
            <a:off x="8676898" y="277259"/>
            <a:ext cx="2676902" cy="2211785"/>
            <a:chOff x="8676898" y="277259"/>
            <a:chExt cx="2676902" cy="2211785"/>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B6993D-4D8D-6676-EF8F-D030986B498A}"/>
                    </a:ext>
                  </a:extLst>
                </p:cNvPr>
                <p:cNvSpPr txBox="1"/>
                <p:nvPr/>
              </p:nvSpPr>
              <p:spPr>
                <a:xfrm>
                  <a:off x="9597743" y="996946"/>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8" name="TextBox 7">
                  <a:extLst>
                    <a:ext uri="{FF2B5EF4-FFF2-40B4-BE49-F238E27FC236}">
                      <a16:creationId xmlns:a16="http://schemas.microsoft.com/office/drawing/2014/main" id="{70B6993D-4D8D-6676-EF8F-D030986B498A}"/>
                    </a:ext>
                  </a:extLst>
                </p:cNvPr>
                <p:cNvSpPr txBox="1">
                  <a:spLocks noRot="1" noChangeAspect="1" noMove="1" noResize="1" noEditPoints="1" noAdjustHandles="1" noChangeArrowheads="1" noChangeShapeType="1" noTextEdit="1"/>
                </p:cNvSpPr>
                <p:nvPr/>
              </p:nvSpPr>
              <p:spPr>
                <a:xfrm>
                  <a:off x="9597743" y="996946"/>
                  <a:ext cx="36388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6A37F7-763E-55B9-915C-A1FA7A476C43}"/>
                    </a:ext>
                  </a:extLst>
                </p:cNvPr>
                <p:cNvSpPr txBox="1"/>
                <p:nvPr/>
              </p:nvSpPr>
              <p:spPr>
                <a:xfrm>
                  <a:off x="8676898" y="1370093"/>
                  <a:ext cx="333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9" name="TextBox 8">
                  <a:extLst>
                    <a:ext uri="{FF2B5EF4-FFF2-40B4-BE49-F238E27FC236}">
                      <a16:creationId xmlns:a16="http://schemas.microsoft.com/office/drawing/2014/main" id="{926A37F7-763E-55B9-915C-A1FA7A476C43}"/>
                    </a:ext>
                  </a:extLst>
                </p:cNvPr>
                <p:cNvSpPr txBox="1">
                  <a:spLocks noRot="1" noChangeAspect="1" noMove="1" noResize="1" noEditPoints="1" noAdjustHandles="1" noChangeArrowheads="1" noChangeShapeType="1" noTextEdit="1"/>
                </p:cNvSpPr>
                <p:nvPr/>
              </p:nvSpPr>
              <p:spPr>
                <a:xfrm>
                  <a:off x="8676898" y="1370093"/>
                  <a:ext cx="33304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6A8794-8656-CBD5-CDF9-A21C7F1FC0F9}"/>
                    </a:ext>
                  </a:extLst>
                </p:cNvPr>
                <p:cNvSpPr txBox="1"/>
                <p:nvPr/>
              </p:nvSpPr>
              <p:spPr>
                <a:xfrm>
                  <a:off x="9856597" y="1805035"/>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11" name="TextBox 10">
                  <a:extLst>
                    <a:ext uri="{FF2B5EF4-FFF2-40B4-BE49-F238E27FC236}">
                      <a16:creationId xmlns:a16="http://schemas.microsoft.com/office/drawing/2014/main" id="{406A8794-8656-CBD5-CDF9-A21C7F1FC0F9}"/>
                    </a:ext>
                  </a:extLst>
                </p:cNvPr>
                <p:cNvSpPr txBox="1">
                  <a:spLocks noRot="1" noChangeAspect="1" noMove="1" noResize="1" noEditPoints="1" noAdjustHandles="1" noChangeArrowheads="1" noChangeShapeType="1" noTextEdit="1"/>
                </p:cNvSpPr>
                <p:nvPr/>
              </p:nvSpPr>
              <p:spPr>
                <a:xfrm>
                  <a:off x="9856597" y="1805035"/>
                  <a:ext cx="390876" cy="369332"/>
                </a:xfrm>
                <a:prstGeom prst="rect">
                  <a:avLst/>
                </a:prstGeom>
                <a:blipFill>
                  <a:blip r:embed="rId7"/>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3A9BADB5-0B00-42EE-A6D4-E000088A67D7}"/>
                </a:ext>
              </a:extLst>
            </p:cNvPr>
            <p:cNvCxnSpPr>
              <a:cxnSpLocks/>
            </p:cNvCxnSpPr>
            <p:nvPr/>
          </p:nvCxnSpPr>
          <p:spPr>
            <a:xfrm flipV="1">
              <a:off x="9017414" y="1257344"/>
              <a:ext cx="621102" cy="207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277B82-CCAB-A783-F329-0B9B197DE832}"/>
                    </a:ext>
                  </a:extLst>
                </p:cNvPr>
                <p:cNvSpPr txBox="1"/>
                <p:nvPr/>
              </p:nvSpPr>
              <p:spPr>
                <a:xfrm>
                  <a:off x="8841193" y="918000"/>
                  <a:ext cx="771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𝛾</m:t>
                        </m:r>
                      </m:oMath>
                    </m:oMathPara>
                  </a14:m>
                  <a:endParaRPr lang="en-US"/>
                </a:p>
              </p:txBody>
            </p:sp>
          </mc:Choice>
          <mc:Fallback xmlns="">
            <p:sp>
              <p:nvSpPr>
                <p:cNvPr id="14" name="TextBox 13">
                  <a:extLst>
                    <a:ext uri="{FF2B5EF4-FFF2-40B4-BE49-F238E27FC236}">
                      <a16:creationId xmlns:a16="http://schemas.microsoft.com/office/drawing/2014/main" id="{86277B82-CCAB-A783-F329-0B9B197DE832}"/>
                    </a:ext>
                  </a:extLst>
                </p:cNvPr>
                <p:cNvSpPr txBox="1">
                  <a:spLocks noRot="1" noChangeAspect="1" noMove="1" noResize="1" noEditPoints="1" noAdjustHandles="1" noChangeArrowheads="1" noChangeShapeType="1" noTextEdit="1"/>
                </p:cNvSpPr>
                <p:nvPr/>
              </p:nvSpPr>
              <p:spPr>
                <a:xfrm>
                  <a:off x="8841193" y="918000"/>
                  <a:ext cx="771750" cy="369332"/>
                </a:xfrm>
                <a:prstGeom prst="rect">
                  <a:avLst/>
                </a:prstGeom>
                <a:blipFill>
                  <a:blip r:embed="rId8"/>
                  <a:stretch>
                    <a:fillRect b="-13333"/>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D2D125B-C333-5524-4C75-D95FF45D061F}"/>
                </a:ext>
              </a:extLst>
            </p:cNvPr>
            <p:cNvCxnSpPr>
              <a:cxnSpLocks/>
              <a:stCxn id="8" idx="2"/>
              <a:endCxn id="11" idx="0"/>
            </p:cNvCxnSpPr>
            <p:nvPr/>
          </p:nvCxnSpPr>
          <p:spPr>
            <a:xfrm>
              <a:off x="9779684" y="1366278"/>
              <a:ext cx="272351" cy="438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1B28F76-402F-88A8-605F-AC9247A7A748}"/>
                    </a:ext>
                  </a:extLst>
                </p:cNvPr>
                <p:cNvSpPr txBox="1"/>
                <p:nvPr/>
              </p:nvSpPr>
              <p:spPr>
                <a:xfrm>
                  <a:off x="10001195" y="1277070"/>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17" name="TextBox 16">
                  <a:extLst>
                    <a:ext uri="{FF2B5EF4-FFF2-40B4-BE49-F238E27FC236}">
                      <a16:creationId xmlns:a16="http://schemas.microsoft.com/office/drawing/2014/main" id="{91B28F76-402F-88A8-605F-AC9247A7A748}"/>
                    </a:ext>
                  </a:extLst>
                </p:cNvPr>
                <p:cNvSpPr txBox="1">
                  <a:spLocks noRot="1" noChangeAspect="1" noMove="1" noResize="1" noEditPoints="1" noAdjustHandles="1" noChangeArrowheads="1" noChangeShapeType="1" noTextEdit="1"/>
                </p:cNvSpPr>
                <p:nvPr/>
              </p:nvSpPr>
              <p:spPr>
                <a:xfrm>
                  <a:off x="10001195" y="1277070"/>
                  <a:ext cx="384016"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F199F4E-7D89-BFD9-9AD4-8B9B36CCF97E}"/>
                    </a:ext>
                  </a:extLst>
                </p:cNvPr>
                <p:cNvSpPr txBox="1"/>
                <p:nvPr/>
              </p:nvSpPr>
              <p:spPr>
                <a:xfrm>
                  <a:off x="9141487" y="1506451"/>
                  <a:ext cx="34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ϵ</m:t>
                        </m:r>
                      </m:oMath>
                    </m:oMathPara>
                  </a14:m>
                  <a:endParaRPr lang="en-US" b="0"/>
                </a:p>
              </p:txBody>
            </p:sp>
          </mc:Choice>
          <mc:Fallback xmlns="">
            <p:sp>
              <p:nvSpPr>
                <p:cNvPr id="18" name="TextBox 17">
                  <a:extLst>
                    <a:ext uri="{FF2B5EF4-FFF2-40B4-BE49-F238E27FC236}">
                      <a16:creationId xmlns:a16="http://schemas.microsoft.com/office/drawing/2014/main" id="{1F199F4E-7D89-BFD9-9AD4-8B9B36CCF97E}"/>
                    </a:ext>
                  </a:extLst>
                </p:cNvPr>
                <p:cNvSpPr txBox="1">
                  <a:spLocks noRot="1" noChangeAspect="1" noMove="1" noResize="1" noEditPoints="1" noAdjustHandles="1" noChangeArrowheads="1" noChangeShapeType="1" noTextEdit="1"/>
                </p:cNvSpPr>
                <p:nvPr/>
              </p:nvSpPr>
              <p:spPr>
                <a:xfrm>
                  <a:off x="9141487" y="1506451"/>
                  <a:ext cx="343363" cy="369332"/>
                </a:xfrm>
                <a:prstGeom prst="rect">
                  <a:avLst/>
                </a:prstGeom>
                <a:blipFill>
                  <a:blip r:embed="rId10"/>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28F394C4-72E0-94F6-39E3-A3282C6FCF02}"/>
                </a:ext>
              </a:extLst>
            </p:cNvPr>
            <p:cNvCxnSpPr/>
            <p:nvPr/>
          </p:nvCxnSpPr>
          <p:spPr>
            <a:xfrm>
              <a:off x="8954873" y="1875453"/>
              <a:ext cx="748964" cy="20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E86DA08-0420-2032-173F-F2ADD25682CF}"/>
                </a:ext>
              </a:extLst>
            </p:cNvPr>
            <p:cNvCxnSpPr>
              <a:cxnSpLocks/>
            </p:cNvCxnSpPr>
            <p:nvPr/>
          </p:nvCxnSpPr>
          <p:spPr>
            <a:xfrm flipH="1" flipV="1">
              <a:off x="9017414" y="1712662"/>
              <a:ext cx="630534" cy="197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2140A2-28DD-752A-4CB7-8F62C3B586EB}"/>
                    </a:ext>
                  </a:extLst>
                </p:cNvPr>
                <p:cNvSpPr txBox="1"/>
                <p:nvPr/>
              </p:nvSpPr>
              <p:spPr>
                <a:xfrm>
                  <a:off x="9092646" y="1935046"/>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25" name="TextBox 24">
                  <a:extLst>
                    <a:ext uri="{FF2B5EF4-FFF2-40B4-BE49-F238E27FC236}">
                      <a16:creationId xmlns:a16="http://schemas.microsoft.com/office/drawing/2014/main" id="{A72140A2-28DD-752A-4CB7-8F62C3B586EB}"/>
                    </a:ext>
                  </a:extLst>
                </p:cNvPr>
                <p:cNvSpPr txBox="1">
                  <a:spLocks noRot="1" noChangeAspect="1" noMove="1" noResize="1" noEditPoints="1" noAdjustHandles="1" noChangeArrowheads="1" noChangeShapeType="1" noTextEdit="1"/>
                </p:cNvSpPr>
                <p:nvPr/>
              </p:nvSpPr>
              <p:spPr>
                <a:xfrm>
                  <a:off x="9092646" y="1935046"/>
                  <a:ext cx="384016" cy="369332"/>
                </a:xfrm>
                <a:prstGeom prst="rect">
                  <a:avLst/>
                </a:prstGeom>
                <a:blipFill>
                  <a:blip r:embed="rId11"/>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81484FD-FA3A-92C2-E1F7-5018A6865801}"/>
                    </a:ext>
                  </a:extLst>
                </p:cNvPr>
                <p:cNvSpPr txBox="1"/>
                <p:nvPr/>
              </p:nvSpPr>
              <p:spPr>
                <a:xfrm>
                  <a:off x="9343152" y="277259"/>
                  <a:ext cx="3891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a:p>
              </p:txBody>
            </p:sp>
          </mc:Choice>
          <mc:Fallback xmlns="">
            <p:sp>
              <p:nvSpPr>
                <p:cNvPr id="19" name="TextBox 18">
                  <a:extLst>
                    <a:ext uri="{FF2B5EF4-FFF2-40B4-BE49-F238E27FC236}">
                      <a16:creationId xmlns:a16="http://schemas.microsoft.com/office/drawing/2014/main" id="{E81484FD-FA3A-92C2-E1F7-5018A6865801}"/>
                    </a:ext>
                  </a:extLst>
                </p:cNvPr>
                <p:cNvSpPr txBox="1">
                  <a:spLocks noRot="1" noChangeAspect="1" noMove="1" noResize="1" noEditPoints="1" noAdjustHandles="1" noChangeArrowheads="1" noChangeShapeType="1" noTextEdit="1"/>
                </p:cNvSpPr>
                <p:nvPr/>
              </p:nvSpPr>
              <p:spPr>
                <a:xfrm>
                  <a:off x="9343152" y="277259"/>
                  <a:ext cx="38914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CAF9DA4-0891-C164-129B-0B9725CCBB30}"/>
                    </a:ext>
                  </a:extLst>
                </p:cNvPr>
                <p:cNvSpPr txBox="1"/>
                <p:nvPr/>
              </p:nvSpPr>
              <p:spPr>
                <a:xfrm>
                  <a:off x="10571362" y="2119712"/>
                  <a:ext cx="4064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oMath>
                    </m:oMathPara>
                  </a14:m>
                  <a:endParaRPr lang="en-US"/>
                </a:p>
              </p:txBody>
            </p:sp>
          </mc:Choice>
          <mc:Fallback xmlns="">
            <p:sp>
              <p:nvSpPr>
                <p:cNvPr id="21" name="TextBox 20">
                  <a:extLst>
                    <a:ext uri="{FF2B5EF4-FFF2-40B4-BE49-F238E27FC236}">
                      <a16:creationId xmlns:a16="http://schemas.microsoft.com/office/drawing/2014/main" id="{CCAF9DA4-0891-C164-129B-0B9725CCBB30}"/>
                    </a:ext>
                  </a:extLst>
                </p:cNvPr>
                <p:cNvSpPr txBox="1">
                  <a:spLocks noRot="1" noChangeAspect="1" noMove="1" noResize="1" noEditPoints="1" noAdjustHandles="1" noChangeArrowheads="1" noChangeShapeType="1" noTextEdit="1"/>
                </p:cNvSpPr>
                <p:nvPr/>
              </p:nvSpPr>
              <p:spPr>
                <a:xfrm>
                  <a:off x="10571362" y="2119712"/>
                  <a:ext cx="406458" cy="369332"/>
                </a:xfrm>
                <a:prstGeom prst="rect">
                  <a:avLst/>
                </a:prstGeom>
                <a:blipFill>
                  <a:blip r:embed="rId13"/>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BAADBB9-9B1B-792B-60E6-BDF19371CCEA}"/>
                </a:ext>
              </a:extLst>
            </p:cNvPr>
            <p:cNvCxnSpPr>
              <a:cxnSpLocks/>
              <a:stCxn id="19" idx="2"/>
              <a:endCxn id="8" idx="0"/>
            </p:cNvCxnSpPr>
            <p:nvPr/>
          </p:nvCxnSpPr>
          <p:spPr>
            <a:xfrm>
              <a:off x="9537724" y="646591"/>
              <a:ext cx="241960" cy="3503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7CEFB933-9C73-472C-15B0-8212261A39D3}"/>
                </a:ext>
              </a:extLst>
            </p:cNvPr>
            <p:cNvCxnSpPr>
              <a:cxnSpLocks/>
              <a:stCxn id="21" idx="1"/>
            </p:cNvCxnSpPr>
            <p:nvPr/>
          </p:nvCxnSpPr>
          <p:spPr>
            <a:xfrm flipH="1" flipV="1">
              <a:off x="10183504" y="2119712"/>
              <a:ext cx="387858" cy="1846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AB01057-0C52-6857-384E-AA71D971D486}"/>
                    </a:ext>
                  </a:extLst>
                </p:cNvPr>
                <p:cNvSpPr txBox="1"/>
                <p:nvPr/>
              </p:nvSpPr>
              <p:spPr>
                <a:xfrm>
                  <a:off x="10913423" y="1217387"/>
                  <a:ext cx="4403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US"/>
                </a:p>
              </p:txBody>
            </p:sp>
          </mc:Choice>
          <mc:Fallback xmlns="">
            <p:sp>
              <p:nvSpPr>
                <p:cNvPr id="32" name="TextBox 31">
                  <a:extLst>
                    <a:ext uri="{FF2B5EF4-FFF2-40B4-BE49-F238E27FC236}">
                      <a16:creationId xmlns:a16="http://schemas.microsoft.com/office/drawing/2014/main" id="{EAB01057-0C52-6857-384E-AA71D971D486}"/>
                    </a:ext>
                  </a:extLst>
                </p:cNvPr>
                <p:cNvSpPr txBox="1">
                  <a:spLocks noRot="1" noChangeAspect="1" noMove="1" noResize="1" noEditPoints="1" noAdjustHandles="1" noChangeArrowheads="1" noChangeShapeType="1" noTextEdit="1"/>
                </p:cNvSpPr>
                <p:nvPr/>
              </p:nvSpPr>
              <p:spPr>
                <a:xfrm>
                  <a:off x="10913423" y="1217387"/>
                  <a:ext cx="440377" cy="369332"/>
                </a:xfrm>
                <a:prstGeom prst="rect">
                  <a:avLst/>
                </a:prstGeom>
                <a:blipFill>
                  <a:blip r:embed="rId14"/>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FF6B49E9-62B3-45BE-F108-AC06C36F2487}"/>
                </a:ext>
              </a:extLst>
            </p:cNvPr>
            <p:cNvCxnSpPr>
              <a:cxnSpLocks/>
              <a:endCxn id="8" idx="3"/>
            </p:cNvCxnSpPr>
            <p:nvPr/>
          </p:nvCxnSpPr>
          <p:spPr>
            <a:xfrm flipH="1" flipV="1">
              <a:off x="9961625" y="1181612"/>
              <a:ext cx="996581" cy="2303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E2A283-D9CC-84AB-69EC-85EB9117BC18}"/>
                  </a:ext>
                </a:extLst>
              </p:cNvPr>
              <p:cNvSpPr txBox="1"/>
              <p:nvPr/>
            </p:nvSpPr>
            <p:spPr>
              <a:xfrm>
                <a:off x="10270485" y="866845"/>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𝑚</m:t>
                          </m:r>
                        </m:sub>
                      </m:sSub>
                    </m:oMath>
                  </m:oMathPara>
                </a14:m>
                <a:endParaRPr lang="en-US"/>
              </a:p>
            </p:txBody>
          </p:sp>
        </mc:Choice>
        <mc:Fallback xmlns="">
          <p:sp>
            <p:nvSpPr>
              <p:cNvPr id="3" name="TextBox 2">
                <a:extLst>
                  <a:ext uri="{FF2B5EF4-FFF2-40B4-BE49-F238E27FC236}">
                    <a16:creationId xmlns:a16="http://schemas.microsoft.com/office/drawing/2014/main" id="{CEE2A283-D9CC-84AB-69EC-85EB9117BC18}"/>
                  </a:ext>
                </a:extLst>
              </p:cNvPr>
              <p:cNvSpPr txBox="1">
                <a:spLocks noRot="1" noChangeAspect="1" noMove="1" noResize="1" noEditPoints="1" noAdjustHandles="1" noChangeArrowheads="1" noChangeShapeType="1" noTextEdit="1"/>
              </p:cNvSpPr>
              <p:nvPr/>
            </p:nvSpPr>
            <p:spPr>
              <a:xfrm>
                <a:off x="10270485" y="866845"/>
                <a:ext cx="415931" cy="369332"/>
              </a:xfrm>
              <a:prstGeom prst="rect">
                <a:avLst/>
              </a:prstGeom>
              <a:blipFill>
                <a:blip r:embed="rId15"/>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E293B6-63C9-930A-03EE-0AE720504617}"/>
                  </a:ext>
                </a:extLst>
              </p:cNvPr>
              <p:cNvSpPr txBox="1"/>
              <p:nvPr/>
            </p:nvSpPr>
            <p:spPr>
              <a:xfrm>
                <a:off x="9691408" y="503260"/>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𝜌</m:t>
                          </m:r>
                        </m:e>
                        <m:sub>
                          <m:r>
                            <a:rPr lang="en-US" b="0" i="1" smtClean="0">
                              <a:latin typeface="Cambria Math" panose="02040503050406030204" pitchFamily="18" charset="0"/>
                            </a:rPr>
                            <m:t>𝑣</m:t>
                          </m:r>
                        </m:sub>
                      </m:sSub>
                    </m:oMath>
                  </m:oMathPara>
                </a14:m>
                <a:endParaRPr lang="en-US"/>
              </a:p>
            </p:txBody>
          </p:sp>
        </mc:Choice>
        <mc:Fallback xmlns="">
          <p:sp>
            <p:nvSpPr>
              <p:cNvPr id="26" name="TextBox 25">
                <a:extLst>
                  <a:ext uri="{FF2B5EF4-FFF2-40B4-BE49-F238E27FC236}">
                    <a16:creationId xmlns:a16="http://schemas.microsoft.com/office/drawing/2014/main" id="{D6E293B6-63C9-930A-03EE-0AE720504617}"/>
                  </a:ext>
                </a:extLst>
              </p:cNvPr>
              <p:cNvSpPr txBox="1">
                <a:spLocks noRot="1" noChangeAspect="1" noMove="1" noResize="1" noEditPoints="1" noAdjustHandles="1" noChangeArrowheads="1" noChangeShapeType="1" noTextEdit="1"/>
              </p:cNvSpPr>
              <p:nvPr/>
            </p:nvSpPr>
            <p:spPr>
              <a:xfrm>
                <a:off x="9691408" y="503260"/>
                <a:ext cx="415931" cy="369332"/>
              </a:xfrm>
              <a:prstGeom prst="rect">
                <a:avLst/>
              </a:prstGeom>
              <a:blipFill>
                <a:blip r:embed="rId16"/>
                <a:stretch>
                  <a:fillRect r="-2647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5908DEA-F846-5004-A716-B0C4654E95B6}"/>
                  </a:ext>
                </a:extLst>
              </p:cNvPr>
              <p:cNvSpPr txBox="1"/>
              <p:nvPr/>
            </p:nvSpPr>
            <p:spPr>
              <a:xfrm>
                <a:off x="10146824" y="1854910"/>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𝜌</m:t>
                          </m:r>
                        </m:e>
                        <m:sub>
                          <m:r>
                            <a:rPr lang="en-US" b="0" i="1" smtClean="0">
                              <a:latin typeface="Cambria Math" panose="02040503050406030204" pitchFamily="18" charset="0"/>
                            </a:rPr>
                            <m:t>𝑘</m:t>
                          </m:r>
                        </m:sub>
                      </m:sSub>
                    </m:oMath>
                  </m:oMathPara>
                </a14:m>
                <a:endParaRPr lang="en-US"/>
              </a:p>
            </p:txBody>
          </p:sp>
        </mc:Choice>
        <mc:Fallback xmlns="">
          <p:sp>
            <p:nvSpPr>
              <p:cNvPr id="27" name="TextBox 26">
                <a:extLst>
                  <a:ext uri="{FF2B5EF4-FFF2-40B4-BE49-F238E27FC236}">
                    <a16:creationId xmlns:a16="http://schemas.microsoft.com/office/drawing/2014/main" id="{65908DEA-F846-5004-A716-B0C4654E95B6}"/>
                  </a:ext>
                </a:extLst>
              </p:cNvPr>
              <p:cNvSpPr txBox="1">
                <a:spLocks noRot="1" noChangeAspect="1" noMove="1" noResize="1" noEditPoints="1" noAdjustHandles="1" noChangeArrowheads="1" noChangeShapeType="1" noTextEdit="1"/>
              </p:cNvSpPr>
              <p:nvPr/>
            </p:nvSpPr>
            <p:spPr>
              <a:xfrm>
                <a:off x="10146824" y="1854910"/>
                <a:ext cx="415931" cy="369332"/>
              </a:xfrm>
              <a:prstGeom prst="rect">
                <a:avLst/>
              </a:prstGeom>
              <a:blipFill>
                <a:blip r:embed="rId17"/>
                <a:stretch>
                  <a:fillRect r="-32353" b="-6557"/>
                </a:stretch>
              </a:blipFill>
            </p:spPr>
            <p:txBody>
              <a:bodyPr/>
              <a:lstStyle/>
              <a:p>
                <a:r>
                  <a:rPr lang="en-US">
                    <a:noFill/>
                  </a:rPr>
                  <a:t> </a:t>
                </a:r>
              </a:p>
            </p:txBody>
          </p:sp>
        </mc:Fallback>
      </mc:AlternateContent>
    </p:spTree>
    <p:extLst>
      <p:ext uri="{BB962C8B-B14F-4D97-AF65-F5344CB8AC3E}">
        <p14:creationId xmlns:p14="http://schemas.microsoft.com/office/powerpoint/2010/main" val="33124041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7901"/>
            <a:ext cx="10515600" cy="796163"/>
          </a:xfrm>
        </p:spPr>
        <p:txBody>
          <a:bodyPr/>
          <a:lstStyle/>
          <a:p>
            <a:pPr algn="ctr"/>
            <a:r>
              <a:rPr lang="en-US"/>
              <a:t>Updated SEIS Model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5457C9-6DA7-4145-9033-BE3E73F36695}"/>
                  </a:ext>
                </a:extLst>
              </p:cNvPr>
              <p:cNvSpPr txBox="1"/>
              <p:nvPr/>
            </p:nvSpPr>
            <p:spPr>
              <a:xfrm>
                <a:off x="156904" y="2659600"/>
                <a:ext cx="8383032" cy="4097468"/>
              </a:xfrm>
              <a:prstGeom prst="rect">
                <a:avLst/>
              </a:prstGeom>
              <a:noFill/>
            </p:spPr>
            <p:txBody>
              <a:bodyPr wrap="square">
                <a:spAutoFit/>
              </a:bodyPr>
              <a:lstStyle/>
              <a:p>
                <a:pPr marL="0" marR="0" algn="r">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S = susceptible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E = exposed</a:t>
                </a:r>
                <a:r>
                  <a:rPr lang="en-US" dirty="0">
                    <a:latin typeface="Calibri" panose="020F0502020204030204" pitchFamily="34" charset="0"/>
                    <a:ea typeface="Times New Roman" panose="02020603050405020304" pitchFamily="18" charset="0"/>
                    <a:cs typeface="Times New Roman" panose="02020603050405020304" pitchFamily="18" charset="0"/>
                  </a:rPr>
                  <a:t>, b</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I = infected infectious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14:m>
                  <m:oMath xmlns:m="http://schemas.openxmlformats.org/officeDocument/2006/math">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Λ</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 capita birth, </a:t>
                </a:r>
                <a14:m>
                  <m:oMath xmlns:m="http://schemas.openxmlformats.org/officeDocument/2006/math">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𝜇</m:t>
                    </m:r>
                    <m:sSub>
                      <m:sSubPr>
                        <m:ctrlP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of people born in 1 day where </a:t>
                </a:r>
                <a14:m>
                  <m:oMath xmlns:m="http://schemas.openxmlformats.org/officeDocument/2006/math">
                    <m:sSub>
                      <m:sSubPr>
                        <m:ctrlP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Calibri" panose="020F0502020204030204" pitchFamily="34" charset="0"/>
                    <a:cs typeface="Times New Roman" panose="02020603050405020304" pitchFamily="18" charset="0"/>
                  </a:rPr>
                  <a:t> is the initial total population = 1e6</a:t>
                </a:r>
              </a:p>
              <a:p>
                <a:pPr marL="0" marR="0" algn="r">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Per-capita natural death, 3.3e-5 (1/days) , 1/Average age of person at death</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virus-induced average fatality rate, </a:t>
                </a:r>
                <a:r>
                  <a:rPr lang="en-US" dirty="0">
                    <a:latin typeface="Calibri" panose="020F0502020204030204" pitchFamily="34" charset="0"/>
                    <a:ea typeface="Times New Roman" panose="02020603050405020304" pitchFamily="18" charset="0"/>
                    <a:cs typeface="Times New Roman" panose="02020603050405020304" pitchFamily="18" charset="0"/>
                  </a:rPr>
                  <a:t>(1/days) ,</a:t>
                </a:r>
                <a:r>
                  <a:rPr lang="en-US" dirty="0"/>
                  <a:t> 0.00001</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𝛽</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(1/time between contacts) [1/days], 0.75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Rate of progression from exposed to infectious (1/days) 0.33</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Recovery rate of infectious individuals (1/days), 1/8</a:t>
                </a:r>
              </a:p>
              <a:p>
                <a:pPr marL="0" marR="0" algn="r">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O(t) = # Isolated </a:t>
                </a:r>
              </a:p>
              <a:p>
                <a:pPr marL="0" marR="0" algn="r">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V(t) = # vaccinated</a:t>
                </a:r>
              </a:p>
              <a:p>
                <a:pPr marL="0" marR="0" algn="r">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K(t) = Mask Use</a:t>
                </a:r>
              </a:p>
              <a:p>
                <a:pPr marL="0" marR="0" algn="r">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Initial Values: </a:t>
                </a:r>
                <a14:m>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=10000, </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𝐸</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=200,</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𝐼</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=80</m:t>
                    </m:r>
                  </m:oMath>
                </a14:m>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05457C9-6DA7-4145-9033-BE3E73F36695}"/>
                  </a:ext>
                </a:extLst>
              </p:cNvPr>
              <p:cNvSpPr txBox="1">
                <a:spLocks noRot="1" noChangeAspect="1" noMove="1" noResize="1" noEditPoints="1" noAdjustHandles="1" noChangeArrowheads="1" noChangeShapeType="1" noTextEdit="1"/>
              </p:cNvSpPr>
              <p:nvPr/>
            </p:nvSpPr>
            <p:spPr>
              <a:xfrm>
                <a:off x="156904" y="2659600"/>
                <a:ext cx="8383032" cy="4097468"/>
              </a:xfrm>
              <a:prstGeom prst="rect">
                <a:avLst/>
              </a:prstGeom>
              <a:blipFill>
                <a:blip r:embed="rId2"/>
                <a:stretch>
                  <a:fillRect t="-595" r="-1018" b="-1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97535-8AB6-4A59-9390-A9D447346583}"/>
                  </a:ext>
                </a:extLst>
              </p:cNvPr>
              <p:cNvSpPr txBox="1"/>
              <p:nvPr/>
            </p:nvSpPr>
            <p:spPr>
              <a:xfrm>
                <a:off x="131111" y="782415"/>
                <a:ext cx="6582223" cy="2301912"/>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𝑆</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i="0">
                        <a:latin typeface="Cambria Math" panose="02040503050406030204" pitchFamily="18" charset="0"/>
                      </a:rPr>
                      <m:t>=</m:t>
                    </m:r>
                    <m:r>
                      <m:rPr>
                        <m:sty m:val="p"/>
                      </m:rPr>
                      <a:rPr lang="en-US" i="0">
                        <a:latin typeface="Cambria Math" panose="02040503050406030204" pitchFamily="18" charset="0"/>
                      </a:rPr>
                      <m:t>Λ</m:t>
                    </m:r>
                    <m:r>
                      <a:rPr lang="en-US" i="0">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i="0">
                        <a:latin typeface="Cambria Math" panose="02040503050406030204" pitchFamily="18" charset="0"/>
                      </a:rPr>
                      <m:t>−</m:t>
                    </m:r>
                    <m:f>
                      <m:f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rPr>
                          <m:t>𝛽</m:t>
                        </m:r>
                        <m:d>
                          <m:dPr>
                            <m:ctrlPr>
                              <a:rPr lang="en-US" i="1">
                                <a:latin typeface="Cambria Math" panose="02040503050406030204" pitchFamily="18" charset="0"/>
                              </a:rPr>
                            </m:ctrlPr>
                          </m:dPr>
                          <m:e>
                            <m:r>
                              <a:rPr lang="en-US" i="1">
                                <a:latin typeface="Cambria Math" panose="02040503050406030204" pitchFamily="18" charset="0"/>
                              </a:rPr>
                              <m:t>𝑆</m:t>
                            </m:r>
                            <m:d>
                              <m:dPr>
                                <m:ctrlPr>
                                  <a:rPr lang="en-US" i="1">
                                    <a:latin typeface="Cambria Math" panose="020405030504060302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𝑂</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𝑣</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𝑉</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e>
                        </m:d>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𝐾</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e>
                        </m:d>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𝛾</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𝑠</m:t>
                        </m:r>
                      </m:sub>
                    </m:sSub>
                  </m:oMath>
                </a14:m>
                <a:r>
                  <a:rPr lang="en-US" dirty="0"/>
                  <a:t>,</a:t>
                </a:r>
                <a:br>
                  <a:rPr lang="en-US" dirty="0"/>
                </a:br>
                <a14:m>
                  <m:oMath xmlns:m="http://schemas.openxmlformats.org/officeDocument/2006/math">
                    <m:acc>
                      <m:accPr>
                        <m: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𝐸</m:t>
                        </m:r>
                      </m:e>
                    </m:acc>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rPr>
                          <m:t>𝛽</m:t>
                        </m:r>
                        <m:d>
                          <m:dPr>
                            <m:ctrlPr>
                              <a:rPr lang="en-US" i="1">
                                <a:latin typeface="Cambria Math" panose="02040503050406030204" pitchFamily="18" charset="0"/>
                              </a:rPr>
                            </m:ctrlPr>
                          </m:dPr>
                          <m:e>
                            <m:r>
                              <a:rPr lang="en-US" i="1">
                                <a:latin typeface="Cambria Math" panose="02040503050406030204" pitchFamily="18" charset="0"/>
                              </a:rPr>
                              <m:t>𝑆</m:t>
                            </m:r>
                            <m:d>
                              <m:dPr>
                                <m:ctrlPr>
                                  <a:rPr lang="en-US" i="1">
                                    <a:latin typeface="Cambria Math" panose="020405030504060302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𝜌</m:t>
                                </m:r>
                              </m:e>
                              <m:sub>
                                <m:r>
                                  <a:rPr lang="en-US" i="1">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𝑂</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𝑣</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𝑉</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e>
                        </m:d>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𝐾</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e>
                        </m:d>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b="0"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𝜇</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𝜖</m:t>
                        </m:r>
                      </m:e>
                    </m:d>
                    <m:r>
                      <a:rPr lang="en-US" i="1">
                        <a:latin typeface="Cambria Math" panose="02040503050406030204" pitchFamily="18" charset="0"/>
                        <a:ea typeface="Times New Roman" panose="02020603050405020304" pitchFamily="18" charset="0"/>
                        <a:cs typeface="Times New Roman" panose="02020603050405020304" pitchFamily="18" charset="0"/>
                      </a:rPr>
                      <m:t>𝐸</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𝐸</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 xmlns:m="http://schemas.openxmlformats.org/officeDocument/2006/math">
                    <m:acc>
                      <m:accPr>
                        <m:chr m:val="̇"/>
                        <m:ctrlPr>
                          <a:rPr lang="en-US" sz="160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𝐼</m:t>
                        </m:r>
                      </m:e>
                    </m:acc>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𝜖</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𝛼</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𝐼</m:t>
                        </m:r>
                      </m:sub>
                    </m:sSub>
                  </m:oMath>
                </a14:m>
                <a:r>
                  <a:rPr lang="en-US" sz="16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𝑁</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rPr>
                        <m:t>𝑆</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rPr>
                        <m:t>𝐸</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rPr>
                        <m:t>𝐼</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O</m:t>
                      </m:r>
                      <m:d>
                        <m:dPr>
                          <m:ctrlPr>
                            <a:rPr lang="en-US" sz="1600" b="0" i="1" smtClean="0">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t</m:t>
                          </m:r>
                        </m:e>
                      </m:d>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V</m:t>
                      </m:r>
                      <m:d>
                        <m:dPr>
                          <m:ctrlPr>
                            <a:rPr lang="en-US" sz="1600" b="0" i="1" smtClean="0">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t</m:t>
                          </m:r>
                        </m:e>
                      </m:d>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K</m:t>
                      </m:r>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t</m:t>
                      </m:r>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600" dirty="0"/>
              </a:p>
              <a:p>
                <a:endParaRPr lang="en-US" dirty="0"/>
              </a:p>
            </p:txBody>
          </p:sp>
        </mc:Choice>
        <mc:Fallback xmlns="">
          <p:sp>
            <p:nvSpPr>
              <p:cNvPr id="7" name="TextBox 6">
                <a:extLst>
                  <a:ext uri="{FF2B5EF4-FFF2-40B4-BE49-F238E27FC236}">
                    <a16:creationId xmlns:a16="http://schemas.microsoft.com/office/drawing/2014/main" id="{47897535-8AB6-4A59-9390-A9D447346583}"/>
                  </a:ext>
                </a:extLst>
              </p:cNvPr>
              <p:cNvSpPr txBox="1">
                <a:spLocks noRot="1" noChangeAspect="1" noMove="1" noResize="1" noEditPoints="1" noAdjustHandles="1" noChangeArrowheads="1" noChangeShapeType="1" noTextEdit="1"/>
              </p:cNvSpPr>
              <p:nvPr/>
            </p:nvSpPr>
            <p:spPr>
              <a:xfrm>
                <a:off x="131111" y="782415"/>
                <a:ext cx="6582223" cy="2301912"/>
              </a:xfrm>
              <a:prstGeom prst="rect">
                <a:avLst/>
              </a:prstGeom>
              <a:blipFill>
                <a:blip r:embed="rId3"/>
                <a:stretch>
                  <a:fillRect/>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291DF101-38C2-1506-A66B-AE688877938B}"/>
              </a:ext>
            </a:extLst>
          </p:cNvPr>
          <p:cNvGrpSpPr/>
          <p:nvPr/>
        </p:nvGrpSpPr>
        <p:grpSpPr>
          <a:xfrm>
            <a:off x="8867472" y="889907"/>
            <a:ext cx="2842944" cy="2382341"/>
            <a:chOff x="8867472" y="889907"/>
            <a:chExt cx="2842944" cy="2382341"/>
          </a:xfrm>
        </p:grpSpPr>
        <p:grpSp>
          <p:nvGrpSpPr>
            <p:cNvPr id="38" name="Group 37">
              <a:extLst>
                <a:ext uri="{FF2B5EF4-FFF2-40B4-BE49-F238E27FC236}">
                  <a16:creationId xmlns:a16="http://schemas.microsoft.com/office/drawing/2014/main" id="{8B953F76-2A09-54EE-65DA-C636020ED525}"/>
                </a:ext>
              </a:extLst>
            </p:cNvPr>
            <p:cNvGrpSpPr/>
            <p:nvPr/>
          </p:nvGrpSpPr>
          <p:grpSpPr>
            <a:xfrm>
              <a:off x="8867472" y="889907"/>
              <a:ext cx="2842944" cy="2382341"/>
              <a:chOff x="8510856" y="277259"/>
              <a:chExt cx="2842944" cy="2382341"/>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B6993D-4D8D-6676-EF8F-D030986B498A}"/>
                      </a:ext>
                    </a:extLst>
                  </p:cNvPr>
                  <p:cNvSpPr txBox="1"/>
                  <p:nvPr/>
                </p:nvSpPr>
                <p:spPr>
                  <a:xfrm>
                    <a:off x="9597743" y="996946"/>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8" name="TextBox 7">
                    <a:extLst>
                      <a:ext uri="{FF2B5EF4-FFF2-40B4-BE49-F238E27FC236}">
                        <a16:creationId xmlns:a16="http://schemas.microsoft.com/office/drawing/2014/main" id="{70B6993D-4D8D-6676-EF8F-D030986B498A}"/>
                      </a:ext>
                    </a:extLst>
                  </p:cNvPr>
                  <p:cNvSpPr txBox="1">
                    <a:spLocks noRot="1" noChangeAspect="1" noMove="1" noResize="1" noEditPoints="1" noAdjustHandles="1" noChangeArrowheads="1" noChangeShapeType="1" noTextEdit="1"/>
                  </p:cNvSpPr>
                  <p:nvPr/>
                </p:nvSpPr>
                <p:spPr>
                  <a:xfrm>
                    <a:off x="9597743" y="996946"/>
                    <a:ext cx="36388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6A37F7-763E-55B9-915C-A1FA7A476C43}"/>
                      </a:ext>
                    </a:extLst>
                  </p:cNvPr>
                  <p:cNvSpPr txBox="1"/>
                  <p:nvPr/>
                </p:nvSpPr>
                <p:spPr>
                  <a:xfrm>
                    <a:off x="8676898" y="1370093"/>
                    <a:ext cx="333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9" name="TextBox 8">
                    <a:extLst>
                      <a:ext uri="{FF2B5EF4-FFF2-40B4-BE49-F238E27FC236}">
                        <a16:creationId xmlns:a16="http://schemas.microsoft.com/office/drawing/2014/main" id="{926A37F7-763E-55B9-915C-A1FA7A476C43}"/>
                      </a:ext>
                    </a:extLst>
                  </p:cNvPr>
                  <p:cNvSpPr txBox="1">
                    <a:spLocks noRot="1" noChangeAspect="1" noMove="1" noResize="1" noEditPoints="1" noAdjustHandles="1" noChangeArrowheads="1" noChangeShapeType="1" noTextEdit="1"/>
                  </p:cNvSpPr>
                  <p:nvPr/>
                </p:nvSpPr>
                <p:spPr>
                  <a:xfrm>
                    <a:off x="8676898" y="1370093"/>
                    <a:ext cx="33304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6A8794-8656-CBD5-CDF9-A21C7F1FC0F9}"/>
                      </a:ext>
                    </a:extLst>
                  </p:cNvPr>
                  <p:cNvSpPr txBox="1"/>
                  <p:nvPr/>
                </p:nvSpPr>
                <p:spPr>
                  <a:xfrm>
                    <a:off x="9856597" y="1805035"/>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11" name="TextBox 10">
                    <a:extLst>
                      <a:ext uri="{FF2B5EF4-FFF2-40B4-BE49-F238E27FC236}">
                        <a16:creationId xmlns:a16="http://schemas.microsoft.com/office/drawing/2014/main" id="{406A8794-8656-CBD5-CDF9-A21C7F1FC0F9}"/>
                      </a:ext>
                    </a:extLst>
                  </p:cNvPr>
                  <p:cNvSpPr txBox="1">
                    <a:spLocks noRot="1" noChangeAspect="1" noMove="1" noResize="1" noEditPoints="1" noAdjustHandles="1" noChangeArrowheads="1" noChangeShapeType="1" noTextEdit="1"/>
                  </p:cNvSpPr>
                  <p:nvPr/>
                </p:nvSpPr>
                <p:spPr>
                  <a:xfrm>
                    <a:off x="9856597" y="1805035"/>
                    <a:ext cx="390876" cy="369332"/>
                  </a:xfrm>
                  <a:prstGeom prst="rect">
                    <a:avLst/>
                  </a:prstGeom>
                  <a:blipFill>
                    <a:blip r:embed="rId6"/>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3A9BADB5-0B00-42EE-A6D4-E000088A67D7}"/>
                  </a:ext>
                </a:extLst>
              </p:cNvPr>
              <p:cNvCxnSpPr>
                <a:cxnSpLocks/>
              </p:cNvCxnSpPr>
              <p:nvPr/>
            </p:nvCxnSpPr>
            <p:spPr>
              <a:xfrm flipV="1">
                <a:off x="9017414" y="1257344"/>
                <a:ext cx="621102" cy="207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277B82-CCAB-A783-F329-0B9B197DE832}"/>
                      </a:ext>
                    </a:extLst>
                  </p:cNvPr>
                  <p:cNvSpPr txBox="1"/>
                  <p:nvPr/>
                </p:nvSpPr>
                <p:spPr>
                  <a:xfrm>
                    <a:off x="8510856" y="705808"/>
                    <a:ext cx="1118704"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𝑆</m:t>
                              </m:r>
                            </m:num>
                            <m:den>
                              <m:r>
                                <a:rPr lang="en-US" b="0" i="1" smtClean="0">
                                  <a:latin typeface="Cambria Math" panose="02040503050406030204" pitchFamily="18" charset="0"/>
                                </a:rPr>
                                <m:t>𝑁</m:t>
                              </m:r>
                            </m:den>
                          </m:f>
                          <m:r>
                            <a:rPr lang="en-US" b="0" i="1" smtClean="0">
                              <a:latin typeface="Cambria Math" panose="02040503050406030204" pitchFamily="18" charset="0"/>
                            </a:rPr>
                            <m:t>+</m:t>
                          </m:r>
                          <m:r>
                            <a:rPr lang="en-US" b="0" i="1" smtClean="0">
                              <a:latin typeface="Cambria Math" panose="02040503050406030204" pitchFamily="18" charset="0"/>
                            </a:rPr>
                            <m:t>𝛾</m:t>
                          </m:r>
                        </m:oMath>
                      </m:oMathPara>
                    </a14:m>
                    <a:endParaRPr lang="en-US" dirty="0"/>
                  </a:p>
                </p:txBody>
              </p:sp>
            </mc:Choice>
            <mc:Fallback xmlns="">
              <p:sp>
                <p:nvSpPr>
                  <p:cNvPr id="14" name="TextBox 13">
                    <a:extLst>
                      <a:ext uri="{FF2B5EF4-FFF2-40B4-BE49-F238E27FC236}">
                        <a16:creationId xmlns:a16="http://schemas.microsoft.com/office/drawing/2014/main" id="{86277B82-CCAB-A783-F329-0B9B197DE832}"/>
                      </a:ext>
                    </a:extLst>
                  </p:cNvPr>
                  <p:cNvSpPr txBox="1">
                    <a:spLocks noRot="1" noChangeAspect="1" noMove="1" noResize="1" noEditPoints="1" noAdjustHandles="1" noChangeArrowheads="1" noChangeShapeType="1" noTextEdit="1"/>
                  </p:cNvSpPr>
                  <p:nvPr/>
                </p:nvSpPr>
                <p:spPr>
                  <a:xfrm>
                    <a:off x="8510856" y="705808"/>
                    <a:ext cx="1118704" cy="616515"/>
                  </a:xfrm>
                  <a:prstGeom prst="rect">
                    <a:avLst/>
                  </a:prstGeom>
                  <a:blipFill>
                    <a:blip r:embed="rId7"/>
                    <a:stretch>
                      <a:fillRect/>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D2D125B-C333-5524-4C75-D95FF45D061F}"/>
                  </a:ext>
                </a:extLst>
              </p:cNvPr>
              <p:cNvCxnSpPr>
                <a:cxnSpLocks/>
                <a:stCxn id="8" idx="2"/>
                <a:endCxn id="11" idx="0"/>
              </p:cNvCxnSpPr>
              <p:nvPr/>
            </p:nvCxnSpPr>
            <p:spPr>
              <a:xfrm>
                <a:off x="9779684" y="1366278"/>
                <a:ext cx="272351" cy="438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1B28F76-402F-88A8-605F-AC9247A7A748}"/>
                      </a:ext>
                    </a:extLst>
                  </p:cNvPr>
                  <p:cNvSpPr txBox="1"/>
                  <p:nvPr/>
                </p:nvSpPr>
                <p:spPr>
                  <a:xfrm>
                    <a:off x="10001195" y="1277070"/>
                    <a:ext cx="472501"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𝐼</m:t>
                              </m:r>
                            </m:num>
                            <m:den>
                              <m:r>
                                <a:rPr lang="en-US" b="0" i="1" smtClean="0">
                                  <a:latin typeface="Cambria Math" panose="02040503050406030204" pitchFamily="18" charset="0"/>
                                </a:rPr>
                                <m:t>𝑁</m:t>
                              </m:r>
                            </m:den>
                          </m:f>
                        </m:oMath>
                      </m:oMathPara>
                    </a14:m>
                    <a:endParaRPr lang="en-US" dirty="0"/>
                  </a:p>
                </p:txBody>
              </p:sp>
            </mc:Choice>
            <mc:Fallback xmlns="">
              <p:sp>
                <p:nvSpPr>
                  <p:cNvPr id="17" name="TextBox 16">
                    <a:extLst>
                      <a:ext uri="{FF2B5EF4-FFF2-40B4-BE49-F238E27FC236}">
                        <a16:creationId xmlns:a16="http://schemas.microsoft.com/office/drawing/2014/main" id="{91B28F76-402F-88A8-605F-AC9247A7A748}"/>
                      </a:ext>
                    </a:extLst>
                  </p:cNvPr>
                  <p:cNvSpPr txBox="1">
                    <a:spLocks noRot="1" noChangeAspect="1" noMove="1" noResize="1" noEditPoints="1" noAdjustHandles="1" noChangeArrowheads="1" noChangeShapeType="1" noTextEdit="1"/>
                  </p:cNvSpPr>
                  <p:nvPr/>
                </p:nvSpPr>
                <p:spPr>
                  <a:xfrm>
                    <a:off x="10001195" y="1277070"/>
                    <a:ext cx="472501" cy="61651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F199F4E-7D89-BFD9-9AD4-8B9B36CCF97E}"/>
                      </a:ext>
                    </a:extLst>
                  </p:cNvPr>
                  <p:cNvSpPr txBox="1"/>
                  <p:nvPr/>
                </p:nvSpPr>
                <p:spPr>
                  <a:xfrm>
                    <a:off x="9141487" y="1506451"/>
                    <a:ext cx="34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ϵ</m:t>
                          </m:r>
                        </m:oMath>
                      </m:oMathPara>
                    </a14:m>
                    <a:endParaRPr lang="en-US" b="0"/>
                  </a:p>
                </p:txBody>
              </p:sp>
            </mc:Choice>
            <mc:Fallback xmlns="">
              <p:sp>
                <p:nvSpPr>
                  <p:cNvPr id="18" name="TextBox 17">
                    <a:extLst>
                      <a:ext uri="{FF2B5EF4-FFF2-40B4-BE49-F238E27FC236}">
                        <a16:creationId xmlns:a16="http://schemas.microsoft.com/office/drawing/2014/main" id="{1F199F4E-7D89-BFD9-9AD4-8B9B36CCF97E}"/>
                      </a:ext>
                    </a:extLst>
                  </p:cNvPr>
                  <p:cNvSpPr txBox="1">
                    <a:spLocks noRot="1" noChangeAspect="1" noMove="1" noResize="1" noEditPoints="1" noAdjustHandles="1" noChangeArrowheads="1" noChangeShapeType="1" noTextEdit="1"/>
                  </p:cNvSpPr>
                  <p:nvPr/>
                </p:nvSpPr>
                <p:spPr>
                  <a:xfrm>
                    <a:off x="9141487" y="1506451"/>
                    <a:ext cx="343363" cy="369332"/>
                  </a:xfrm>
                  <a:prstGeom prst="rect">
                    <a:avLst/>
                  </a:prstGeom>
                  <a:blipFill>
                    <a:blip r:embed="rId9"/>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28F394C4-72E0-94F6-39E3-A3282C6FCF02}"/>
                  </a:ext>
                </a:extLst>
              </p:cNvPr>
              <p:cNvCxnSpPr/>
              <p:nvPr/>
            </p:nvCxnSpPr>
            <p:spPr>
              <a:xfrm>
                <a:off x="8954873" y="1875453"/>
                <a:ext cx="748964" cy="20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E86DA08-0420-2032-173F-F2ADD25682CF}"/>
                  </a:ext>
                </a:extLst>
              </p:cNvPr>
              <p:cNvCxnSpPr>
                <a:cxnSpLocks/>
              </p:cNvCxnSpPr>
              <p:nvPr/>
            </p:nvCxnSpPr>
            <p:spPr>
              <a:xfrm flipH="1" flipV="1">
                <a:off x="9017414" y="1712662"/>
                <a:ext cx="630534" cy="197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2140A2-28DD-752A-4CB7-8F62C3B586EB}"/>
                      </a:ext>
                    </a:extLst>
                  </p:cNvPr>
                  <p:cNvSpPr txBox="1"/>
                  <p:nvPr/>
                </p:nvSpPr>
                <p:spPr>
                  <a:xfrm>
                    <a:off x="9025203" y="2043085"/>
                    <a:ext cx="503343"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𝑆</m:t>
                              </m:r>
                            </m:num>
                            <m:den>
                              <m:r>
                                <a:rPr lang="en-US" b="0" i="1" smtClean="0">
                                  <a:latin typeface="Cambria Math" panose="02040503050406030204" pitchFamily="18" charset="0"/>
                                </a:rPr>
                                <m:t>𝑁</m:t>
                              </m:r>
                            </m:den>
                          </m:f>
                        </m:oMath>
                      </m:oMathPara>
                    </a14:m>
                    <a:endParaRPr lang="en-US" dirty="0"/>
                  </a:p>
                </p:txBody>
              </p:sp>
            </mc:Choice>
            <mc:Fallback xmlns="">
              <p:sp>
                <p:nvSpPr>
                  <p:cNvPr id="25" name="TextBox 24">
                    <a:extLst>
                      <a:ext uri="{FF2B5EF4-FFF2-40B4-BE49-F238E27FC236}">
                        <a16:creationId xmlns:a16="http://schemas.microsoft.com/office/drawing/2014/main" id="{A72140A2-28DD-752A-4CB7-8F62C3B586EB}"/>
                      </a:ext>
                    </a:extLst>
                  </p:cNvPr>
                  <p:cNvSpPr txBox="1">
                    <a:spLocks noRot="1" noChangeAspect="1" noMove="1" noResize="1" noEditPoints="1" noAdjustHandles="1" noChangeArrowheads="1" noChangeShapeType="1" noTextEdit="1"/>
                  </p:cNvSpPr>
                  <p:nvPr/>
                </p:nvSpPr>
                <p:spPr>
                  <a:xfrm>
                    <a:off x="9025203" y="2043085"/>
                    <a:ext cx="503343" cy="61651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81484FD-FA3A-92C2-E1F7-5018A6865801}"/>
                      </a:ext>
                    </a:extLst>
                  </p:cNvPr>
                  <p:cNvSpPr txBox="1"/>
                  <p:nvPr/>
                </p:nvSpPr>
                <p:spPr>
                  <a:xfrm>
                    <a:off x="9343152" y="277259"/>
                    <a:ext cx="3891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a:p>
                </p:txBody>
              </p:sp>
            </mc:Choice>
            <mc:Fallback xmlns="">
              <p:sp>
                <p:nvSpPr>
                  <p:cNvPr id="19" name="TextBox 18">
                    <a:extLst>
                      <a:ext uri="{FF2B5EF4-FFF2-40B4-BE49-F238E27FC236}">
                        <a16:creationId xmlns:a16="http://schemas.microsoft.com/office/drawing/2014/main" id="{E81484FD-FA3A-92C2-E1F7-5018A6865801}"/>
                      </a:ext>
                    </a:extLst>
                  </p:cNvPr>
                  <p:cNvSpPr txBox="1">
                    <a:spLocks noRot="1" noChangeAspect="1" noMove="1" noResize="1" noEditPoints="1" noAdjustHandles="1" noChangeArrowheads="1" noChangeShapeType="1" noTextEdit="1"/>
                  </p:cNvSpPr>
                  <p:nvPr/>
                </p:nvSpPr>
                <p:spPr>
                  <a:xfrm>
                    <a:off x="9343152" y="277259"/>
                    <a:ext cx="38914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CAF9DA4-0891-C164-129B-0B9725CCBB30}"/>
                      </a:ext>
                    </a:extLst>
                  </p:cNvPr>
                  <p:cNvSpPr txBox="1"/>
                  <p:nvPr/>
                </p:nvSpPr>
                <p:spPr>
                  <a:xfrm>
                    <a:off x="10571362" y="2119712"/>
                    <a:ext cx="4064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oMath>
                      </m:oMathPara>
                    </a14:m>
                    <a:endParaRPr lang="en-US"/>
                  </a:p>
                </p:txBody>
              </p:sp>
            </mc:Choice>
            <mc:Fallback xmlns="">
              <p:sp>
                <p:nvSpPr>
                  <p:cNvPr id="21" name="TextBox 20">
                    <a:extLst>
                      <a:ext uri="{FF2B5EF4-FFF2-40B4-BE49-F238E27FC236}">
                        <a16:creationId xmlns:a16="http://schemas.microsoft.com/office/drawing/2014/main" id="{CCAF9DA4-0891-C164-129B-0B9725CCBB30}"/>
                      </a:ext>
                    </a:extLst>
                  </p:cNvPr>
                  <p:cNvSpPr txBox="1">
                    <a:spLocks noRot="1" noChangeAspect="1" noMove="1" noResize="1" noEditPoints="1" noAdjustHandles="1" noChangeArrowheads="1" noChangeShapeType="1" noTextEdit="1"/>
                  </p:cNvSpPr>
                  <p:nvPr/>
                </p:nvSpPr>
                <p:spPr>
                  <a:xfrm>
                    <a:off x="10571362" y="2119712"/>
                    <a:ext cx="406458"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BAADBB9-9B1B-792B-60E6-BDF19371CCEA}"/>
                  </a:ext>
                </a:extLst>
              </p:cNvPr>
              <p:cNvCxnSpPr>
                <a:cxnSpLocks/>
                <a:stCxn id="19" idx="2"/>
                <a:endCxn id="8" idx="0"/>
              </p:cNvCxnSpPr>
              <p:nvPr/>
            </p:nvCxnSpPr>
            <p:spPr>
              <a:xfrm>
                <a:off x="9537724" y="646591"/>
                <a:ext cx="241960" cy="3503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7CEFB933-9C73-472C-15B0-8212261A39D3}"/>
                  </a:ext>
                </a:extLst>
              </p:cNvPr>
              <p:cNvCxnSpPr>
                <a:cxnSpLocks/>
                <a:stCxn id="21" idx="1"/>
              </p:cNvCxnSpPr>
              <p:nvPr/>
            </p:nvCxnSpPr>
            <p:spPr>
              <a:xfrm flipH="1" flipV="1">
                <a:off x="10183504" y="2119712"/>
                <a:ext cx="387858" cy="1846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AB01057-0C52-6857-384E-AA71D971D486}"/>
                      </a:ext>
                    </a:extLst>
                  </p:cNvPr>
                  <p:cNvSpPr txBox="1"/>
                  <p:nvPr/>
                </p:nvSpPr>
                <p:spPr>
                  <a:xfrm>
                    <a:off x="10913423" y="1217387"/>
                    <a:ext cx="4403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US"/>
                  </a:p>
                </p:txBody>
              </p:sp>
            </mc:Choice>
            <mc:Fallback xmlns="">
              <p:sp>
                <p:nvSpPr>
                  <p:cNvPr id="32" name="TextBox 31">
                    <a:extLst>
                      <a:ext uri="{FF2B5EF4-FFF2-40B4-BE49-F238E27FC236}">
                        <a16:creationId xmlns:a16="http://schemas.microsoft.com/office/drawing/2014/main" id="{EAB01057-0C52-6857-384E-AA71D971D486}"/>
                      </a:ext>
                    </a:extLst>
                  </p:cNvPr>
                  <p:cNvSpPr txBox="1">
                    <a:spLocks noRot="1" noChangeAspect="1" noMove="1" noResize="1" noEditPoints="1" noAdjustHandles="1" noChangeArrowheads="1" noChangeShapeType="1" noTextEdit="1"/>
                  </p:cNvSpPr>
                  <p:nvPr/>
                </p:nvSpPr>
                <p:spPr>
                  <a:xfrm>
                    <a:off x="10913423" y="1217387"/>
                    <a:ext cx="440377" cy="369332"/>
                  </a:xfrm>
                  <a:prstGeom prst="rect">
                    <a:avLst/>
                  </a:prstGeom>
                  <a:blipFill>
                    <a:blip r:embed="rId13"/>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FF6B49E9-62B3-45BE-F108-AC06C36F2487}"/>
                  </a:ext>
                </a:extLst>
              </p:cNvPr>
              <p:cNvCxnSpPr>
                <a:cxnSpLocks/>
                <a:endCxn id="8" idx="3"/>
              </p:cNvCxnSpPr>
              <p:nvPr/>
            </p:nvCxnSpPr>
            <p:spPr>
              <a:xfrm flipH="1" flipV="1">
                <a:off x="9961625" y="1181612"/>
                <a:ext cx="996581" cy="2303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E2A283-D9CC-84AB-69EC-85EB9117BC18}"/>
                    </a:ext>
                  </a:extLst>
                </p:cNvPr>
                <p:cNvSpPr txBox="1"/>
                <p:nvPr/>
              </p:nvSpPr>
              <p:spPr>
                <a:xfrm>
                  <a:off x="10627101" y="1479493"/>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𝑚</m:t>
                            </m:r>
                          </m:sub>
                        </m:sSub>
                      </m:oMath>
                    </m:oMathPara>
                  </a14:m>
                  <a:endParaRPr lang="en-US"/>
                </a:p>
              </p:txBody>
            </p:sp>
          </mc:Choice>
          <mc:Fallback xmlns="">
            <p:sp>
              <p:nvSpPr>
                <p:cNvPr id="3" name="TextBox 2">
                  <a:extLst>
                    <a:ext uri="{FF2B5EF4-FFF2-40B4-BE49-F238E27FC236}">
                      <a16:creationId xmlns:a16="http://schemas.microsoft.com/office/drawing/2014/main" id="{CEE2A283-D9CC-84AB-69EC-85EB9117BC18}"/>
                    </a:ext>
                  </a:extLst>
                </p:cNvPr>
                <p:cNvSpPr txBox="1">
                  <a:spLocks noRot="1" noChangeAspect="1" noMove="1" noResize="1" noEditPoints="1" noAdjustHandles="1" noChangeArrowheads="1" noChangeShapeType="1" noTextEdit="1"/>
                </p:cNvSpPr>
                <p:nvPr/>
              </p:nvSpPr>
              <p:spPr>
                <a:xfrm>
                  <a:off x="10627101" y="1479493"/>
                  <a:ext cx="415931" cy="369332"/>
                </a:xfrm>
                <a:prstGeom prst="rect">
                  <a:avLst/>
                </a:prstGeom>
                <a:blipFill>
                  <a:blip r:embed="rId1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E293B6-63C9-930A-03EE-0AE720504617}"/>
                    </a:ext>
                  </a:extLst>
                </p:cNvPr>
                <p:cNvSpPr txBox="1"/>
                <p:nvPr/>
              </p:nvSpPr>
              <p:spPr>
                <a:xfrm>
                  <a:off x="10048024" y="1115908"/>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𝜌</m:t>
                            </m:r>
                          </m:e>
                          <m:sub>
                            <m:r>
                              <a:rPr lang="en-US" b="0" i="1" smtClean="0">
                                <a:latin typeface="Cambria Math" panose="02040503050406030204" pitchFamily="18" charset="0"/>
                              </a:rPr>
                              <m:t>𝑣</m:t>
                            </m:r>
                          </m:sub>
                        </m:sSub>
                      </m:oMath>
                    </m:oMathPara>
                  </a14:m>
                  <a:endParaRPr lang="en-US"/>
                </a:p>
              </p:txBody>
            </p:sp>
          </mc:Choice>
          <mc:Fallback xmlns="">
            <p:sp>
              <p:nvSpPr>
                <p:cNvPr id="26" name="TextBox 25">
                  <a:extLst>
                    <a:ext uri="{FF2B5EF4-FFF2-40B4-BE49-F238E27FC236}">
                      <a16:creationId xmlns:a16="http://schemas.microsoft.com/office/drawing/2014/main" id="{D6E293B6-63C9-930A-03EE-0AE720504617}"/>
                    </a:ext>
                  </a:extLst>
                </p:cNvPr>
                <p:cNvSpPr txBox="1">
                  <a:spLocks noRot="1" noChangeAspect="1" noMove="1" noResize="1" noEditPoints="1" noAdjustHandles="1" noChangeArrowheads="1" noChangeShapeType="1" noTextEdit="1"/>
                </p:cNvSpPr>
                <p:nvPr/>
              </p:nvSpPr>
              <p:spPr>
                <a:xfrm>
                  <a:off x="10048024" y="1115908"/>
                  <a:ext cx="415931" cy="369332"/>
                </a:xfrm>
                <a:prstGeom prst="rect">
                  <a:avLst/>
                </a:prstGeom>
                <a:blipFill>
                  <a:blip r:embed="rId15"/>
                  <a:stretch>
                    <a:fillRect r="-26087"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5908DEA-F846-5004-A716-B0C4654E95B6}"/>
                    </a:ext>
                  </a:extLst>
                </p:cNvPr>
                <p:cNvSpPr txBox="1"/>
                <p:nvPr/>
              </p:nvSpPr>
              <p:spPr>
                <a:xfrm>
                  <a:off x="10503440" y="2467558"/>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𝜌</m:t>
                            </m:r>
                          </m:e>
                          <m:sub>
                            <m:r>
                              <a:rPr lang="en-US" b="0" i="1" smtClean="0">
                                <a:latin typeface="Cambria Math" panose="02040503050406030204" pitchFamily="18" charset="0"/>
                              </a:rPr>
                              <m:t>𝑘</m:t>
                            </m:r>
                          </m:sub>
                        </m:sSub>
                      </m:oMath>
                    </m:oMathPara>
                  </a14:m>
                  <a:endParaRPr lang="en-US"/>
                </a:p>
              </p:txBody>
            </p:sp>
          </mc:Choice>
          <mc:Fallback xmlns="">
            <p:sp>
              <p:nvSpPr>
                <p:cNvPr id="27" name="TextBox 26">
                  <a:extLst>
                    <a:ext uri="{FF2B5EF4-FFF2-40B4-BE49-F238E27FC236}">
                      <a16:creationId xmlns:a16="http://schemas.microsoft.com/office/drawing/2014/main" id="{65908DEA-F846-5004-A716-B0C4654E95B6}"/>
                    </a:ext>
                  </a:extLst>
                </p:cNvPr>
                <p:cNvSpPr txBox="1">
                  <a:spLocks noRot="1" noChangeAspect="1" noMove="1" noResize="1" noEditPoints="1" noAdjustHandles="1" noChangeArrowheads="1" noChangeShapeType="1" noTextEdit="1"/>
                </p:cNvSpPr>
                <p:nvPr/>
              </p:nvSpPr>
              <p:spPr>
                <a:xfrm>
                  <a:off x="10503440" y="2467558"/>
                  <a:ext cx="415931" cy="369332"/>
                </a:xfrm>
                <a:prstGeom prst="rect">
                  <a:avLst/>
                </a:prstGeom>
                <a:blipFill>
                  <a:blip r:embed="rId16"/>
                  <a:stretch>
                    <a:fillRect r="-32353" b="-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10736704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7901"/>
            <a:ext cx="10515600" cy="796163"/>
          </a:xfrm>
        </p:spPr>
        <p:txBody>
          <a:bodyPr/>
          <a:lstStyle/>
          <a:p>
            <a:pPr algn="ctr"/>
            <a:r>
              <a:rPr lang="en-US"/>
              <a:t>Updated SEIS Model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97535-8AB6-4A59-9390-A9D447346583}"/>
                  </a:ext>
                </a:extLst>
              </p:cNvPr>
              <p:cNvSpPr txBox="1"/>
              <p:nvPr/>
            </p:nvSpPr>
            <p:spPr>
              <a:xfrm>
                <a:off x="131111" y="782415"/>
                <a:ext cx="8414717" cy="2806730"/>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𝑆</m:t>
                          </m:r>
                        </m:e>
                      </m:acc>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𝜆</m:t>
                      </m:r>
                      <m:r>
                        <a:rPr lang="en-US" b="0" i="1" smtClean="0">
                          <a:solidFill>
                            <a:srgbClr val="FF0000"/>
                          </a:solidFill>
                          <a:latin typeface="Cambria Math" panose="02040503050406030204" pitchFamily="18" charset="0"/>
                        </a:rPr>
                        <m:t>𝑁</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𝜇</m:t>
                      </m:r>
                      <m:r>
                        <a:rPr lang="en-US" b="0" i="1" smtClean="0">
                          <a:solidFill>
                            <a:srgbClr val="FF0000"/>
                          </a:solidFill>
                          <a:latin typeface="Cambria Math" panose="02040503050406030204" pitchFamily="18" charset="0"/>
                        </a:rPr>
                        <m:t>𝑆</m:t>
                      </m:r>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𝐼</m:t>
                              </m:r>
                            </m:sub>
                          </m:sSub>
                          <m:r>
                            <a:rPr lang="en-US" b="0" i="1" smtClean="0">
                              <a:solidFill>
                                <a:schemeClr val="tx1"/>
                              </a:solidFill>
                              <a:latin typeface="Cambria Math" panose="02040503050406030204" pitchFamily="18" charset="0"/>
                            </a:rPr>
                            <m:t>𝑆𝐼</m:t>
                          </m:r>
                        </m:num>
                        <m:den>
                          <m:r>
                            <a:rPr lang="en-US" b="0" i="1" smtClean="0">
                              <a:solidFill>
                                <a:schemeClr val="tx1"/>
                              </a:solidFill>
                              <a:latin typeface="Cambria Math" panose="02040503050406030204" pitchFamily="18" charset="0"/>
                            </a:rPr>
                            <m:t>𝑁</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𝑆𝐾</m:t>
                          </m:r>
                        </m:num>
                        <m:den>
                          <m:r>
                            <a:rPr lang="en-US" b="0" i="1" smtClean="0">
                              <a:solidFill>
                                <a:schemeClr val="tx1"/>
                              </a:solidFill>
                              <a:latin typeface="Cambria Math" panose="02040503050406030204" pitchFamily="18" charset="0"/>
                            </a:rPr>
                            <m:t>𝑁</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𝑜</m:t>
                              </m:r>
                            </m:sub>
                          </m:sSub>
                          <m:r>
                            <a:rPr lang="en-US" b="0" i="1" smtClean="0">
                              <a:solidFill>
                                <a:schemeClr val="tx1"/>
                              </a:solidFill>
                              <a:latin typeface="Cambria Math" panose="02040503050406030204" pitchFamily="18" charset="0"/>
                            </a:rPr>
                            <m:t>𝑆𝑂</m:t>
                          </m:r>
                        </m:num>
                        <m:den>
                          <m:r>
                            <a:rPr lang="en-US" b="0" i="1" smtClean="0">
                              <a:solidFill>
                                <a:schemeClr val="tx1"/>
                              </a:solidFill>
                              <a:latin typeface="Cambria Math" panose="02040503050406030204" pitchFamily="18" charset="0"/>
                            </a:rPr>
                            <m:t>𝑁</m:t>
                          </m:r>
                        </m:den>
                      </m:f>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𝐼</m:t>
                          </m:r>
                        </m:sub>
                      </m:s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𝐾</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𝑜</m:t>
                          </m:r>
                        </m:sub>
                      </m:sSub>
                      <m:r>
                        <a:rPr lang="en-US" b="0" i="1" smtClean="0">
                          <a:solidFill>
                            <a:schemeClr val="tx1"/>
                          </a:solidFill>
                          <a:latin typeface="Cambria Math" panose="02040503050406030204" pitchFamily="18" charset="0"/>
                        </a:rPr>
                        <m:t>𝑂</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𝐿</m:t>
                          </m:r>
                        </m:sub>
                      </m:sSub>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𝑅</m:t>
                          </m:r>
                        </m:sub>
                      </m:sSub>
                      <m:r>
                        <a:rPr lang="en-US" b="0" i="1" smtClean="0">
                          <a:solidFill>
                            <a:schemeClr val="tx1"/>
                          </a:solidFill>
                          <a:latin typeface="Cambria Math" panose="02040503050406030204" pitchFamily="18" charset="0"/>
                        </a:rPr>
                        <m:t>𝐿</m:t>
                      </m:r>
                    </m:oMath>
                  </m:oMathPara>
                </a14:m>
                <a:endParaRPr lang="en-US" dirty="0"/>
              </a:p>
              <a:p>
                <a:pPr>
                  <a:lnSpc>
                    <a:spcPct val="107000"/>
                  </a:lnSpc>
                  <a:spcAft>
                    <a:spcPts val="800"/>
                  </a:spcAft>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𝐸</m:t>
                        </m:r>
                      </m:e>
                    </m:acc>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𝐼</m:t>
                            </m:r>
                          </m:sub>
                        </m:sSub>
                        <m:r>
                          <a:rPr lang="en-US" i="1">
                            <a:latin typeface="Cambria Math" panose="02040503050406030204" pitchFamily="18" charset="0"/>
                          </a:rPr>
                          <m:t>𝑆𝐼</m:t>
                        </m:r>
                      </m:num>
                      <m:den>
                        <m:r>
                          <a:rPr lang="en-US" i="1">
                            <a:latin typeface="Cambria Math" panose="02040503050406030204" pitchFamily="18" charset="0"/>
                          </a:rPr>
                          <m:t>𝑁</m:t>
                        </m:r>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r>
                          <a:rPr lang="en-US" i="1">
                            <a:latin typeface="Cambria Math" panose="02040503050406030204" pitchFamily="18" charset="0"/>
                          </a:rPr>
                          <m:t>𝑆𝐾</m:t>
                        </m:r>
                      </m:num>
                      <m:den>
                        <m:r>
                          <a:rPr lang="en-US" i="1">
                            <a:latin typeface="Cambria Math" panose="02040503050406030204" pitchFamily="18" charset="0"/>
                          </a:rPr>
                          <m:t>𝑁</m:t>
                        </m:r>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𝑜</m:t>
                            </m:r>
                          </m:sub>
                        </m:sSub>
                        <m:r>
                          <a:rPr lang="en-US" i="1">
                            <a:latin typeface="Cambria Math" panose="02040503050406030204" pitchFamily="18" charset="0"/>
                          </a:rPr>
                          <m:t>𝑆𝑂</m:t>
                        </m:r>
                      </m:num>
                      <m:den>
                        <m:r>
                          <a:rPr lang="en-US" i="1">
                            <a:latin typeface="Cambria Math" panose="02040503050406030204" pitchFamily="18" charset="0"/>
                          </a:rPr>
                          <m:t>𝑁</m:t>
                        </m:r>
                      </m:den>
                    </m:f>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𝐸</m:t>
                    </m:r>
                    <m:r>
                      <a:rPr lang="en-US" i="1" smtClean="0">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𝜇</m:t>
                    </m:r>
                    <m:r>
                      <a:rPr lang="en-US" i="1" smtClean="0">
                        <a:solidFill>
                          <a:srgbClr val="FF0000"/>
                        </a:solidFill>
                        <a:latin typeface="Cambria Math" panose="02040503050406030204" pitchFamily="18" charset="0"/>
                      </a:rPr>
                      <m:t>𝐸</m:t>
                    </m:r>
                  </m:oMath>
                </a14:m>
                <a:r>
                  <a:rPr lang="en-US" b="0" dirty="0">
                    <a:solidFill>
                      <a:srgbClr val="FF0000"/>
                    </a:solidFill>
                  </a:rPr>
                  <a:t> </a:t>
                </a:r>
                <a:endParaRPr lang="en-US" b="0" dirty="0">
                  <a:solidFill>
                    <a:schemeClr val="tx1"/>
                  </a:solidFill>
                </a:endParaRPr>
              </a:p>
              <a:p>
                <a:pPr>
                  <a:lnSpc>
                    <a:spcPct val="107000"/>
                  </a:lnSpc>
                  <a:spcAft>
                    <a:spcPts val="800"/>
                  </a:spcAft>
                </a:pPr>
                <a14:m>
                  <m:oMathPara xmlns:m="http://schemas.openxmlformats.org/officeDocument/2006/math">
                    <m:oMathParaPr>
                      <m:jc m:val="left"/>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𝐼</m:t>
                          </m:r>
                        </m:e>
                      </m:ac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𝐸</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𝐼</m:t>
                          </m:r>
                        </m:sub>
                      </m:s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𝜇</m:t>
                      </m:r>
                      <m:r>
                        <a:rPr lang="en-US" b="0" i="1" smtClean="0">
                          <a:solidFill>
                            <a:schemeClr val="tx1"/>
                          </a:solidFill>
                          <a:latin typeface="Cambria Math" panose="02040503050406030204" pitchFamily="18" charset="0"/>
                        </a:rPr>
                        <m:t>𝐼</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𝛼</m:t>
                      </m:r>
                      <m:r>
                        <a:rPr lang="en-US" b="0" i="1" smtClean="0">
                          <a:solidFill>
                            <a:srgbClr val="FF0000"/>
                          </a:solidFill>
                          <a:latin typeface="Cambria Math" panose="02040503050406030204" pitchFamily="18" charset="0"/>
                        </a:rPr>
                        <m:t>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𝑜</m:t>
                          </m:r>
                        </m:sub>
                      </m:sSub>
                      <m:r>
                        <a:rPr lang="en-US" b="0" i="1" smtClean="0">
                          <a:solidFill>
                            <a:schemeClr val="tx1"/>
                          </a:solidFill>
                          <a:latin typeface="Cambria Math" panose="02040503050406030204" pitchFamily="18" charset="0"/>
                        </a:rPr>
                        <m:t>𝑂</m:t>
                      </m:r>
                    </m:oMath>
                  </m:oMathPara>
                </a14:m>
                <a:endParaRPr lang="en-US" b="0" dirty="0">
                  <a:solidFill>
                    <a:schemeClr val="tx1"/>
                  </a:solidFill>
                </a:endParaRPr>
              </a:p>
              <a:p>
                <a:pPr>
                  <a:lnSpc>
                    <a:spcPct val="107000"/>
                  </a:lnSpc>
                  <a:spcAft>
                    <a:spcPts val="800"/>
                  </a:spcAft>
                </a:pPr>
                <a14:m>
                  <m:oMathPara xmlns:m="http://schemas.openxmlformats.org/officeDocument/2006/math">
                    <m:oMathParaPr>
                      <m:jc m:val="left"/>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𝐾</m:t>
                          </m:r>
                        </m:e>
                      </m:acc>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𝐾</m:t>
                      </m:r>
                    </m:oMath>
                  </m:oMathPara>
                </a14:m>
                <a:endParaRPr lang="en-US" b="0" dirty="0">
                  <a:solidFill>
                    <a:schemeClr val="tx1"/>
                  </a:solidFill>
                </a:endParaRPr>
              </a:p>
              <a:p>
                <a:pPr>
                  <a:lnSpc>
                    <a:spcPct val="107000"/>
                  </a:lnSpc>
                  <a:spcAft>
                    <a:spcPts val="800"/>
                  </a:spcAft>
                </a:pPr>
                <a14:m>
                  <m:oMathPara xmlns:m="http://schemas.openxmlformats.org/officeDocument/2006/math">
                    <m:oMathParaPr>
                      <m:jc m:val="left"/>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𝐿</m:t>
                          </m:r>
                        </m:e>
                      </m:acc>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𝐿</m:t>
                          </m:r>
                        </m:sub>
                      </m:sSub>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𝑅</m:t>
                          </m:r>
                        </m:sub>
                      </m:sSub>
                      <m:r>
                        <a:rPr lang="en-US" b="0" i="1" smtClean="0">
                          <a:solidFill>
                            <a:schemeClr val="tx1"/>
                          </a:solidFill>
                          <a:latin typeface="Cambria Math" panose="02040503050406030204" pitchFamily="18" charset="0"/>
                        </a:rPr>
                        <m:t>𝐿</m:t>
                      </m:r>
                    </m:oMath>
                  </m:oMathPara>
                </a14:m>
                <a:endParaRPr lang="en-US" b="0" dirty="0">
                  <a:solidFill>
                    <a:schemeClr val="tx1"/>
                  </a:solidFill>
                </a:endParaRPr>
              </a:p>
              <a:p>
                <a:pPr>
                  <a:lnSpc>
                    <a:spcPct val="107000"/>
                  </a:lnSpc>
                  <a:spcAft>
                    <a:spcPts val="800"/>
                  </a:spcAft>
                </a:pPr>
                <a14:m>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𝑂</m:t>
                        </m:r>
                      </m:e>
                    </m:acc>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𝑂</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𝑂</m:t>
                        </m:r>
                      </m:sub>
                    </m:sSub>
                    <m:r>
                      <a:rPr lang="en-US" b="0" i="1" smtClean="0">
                        <a:solidFill>
                          <a:schemeClr val="tx1"/>
                        </a:solidFill>
                        <a:latin typeface="Cambria Math" panose="02040503050406030204" pitchFamily="18" charset="0"/>
                      </a:rPr>
                      <m:t>𝑂</m:t>
                    </m:r>
                  </m:oMath>
                </a14:m>
                <a:r>
                  <a:rPr lang="en-US" b="0" dirty="0">
                    <a:solidFill>
                      <a:schemeClr val="tx1"/>
                    </a:solidFill>
                  </a:rPr>
                  <a:t> </a:t>
                </a:r>
              </a:p>
            </p:txBody>
          </p:sp>
        </mc:Choice>
        <mc:Fallback xmlns="">
          <p:sp>
            <p:nvSpPr>
              <p:cNvPr id="7" name="TextBox 6">
                <a:extLst>
                  <a:ext uri="{FF2B5EF4-FFF2-40B4-BE49-F238E27FC236}">
                    <a16:creationId xmlns:a16="http://schemas.microsoft.com/office/drawing/2014/main" id="{47897535-8AB6-4A59-9390-A9D447346583}"/>
                  </a:ext>
                </a:extLst>
              </p:cNvPr>
              <p:cNvSpPr txBox="1">
                <a:spLocks noRot="1" noChangeAspect="1" noMove="1" noResize="1" noEditPoints="1" noAdjustHandles="1" noChangeArrowheads="1" noChangeShapeType="1" noTextEdit="1"/>
              </p:cNvSpPr>
              <p:nvPr/>
            </p:nvSpPr>
            <p:spPr>
              <a:xfrm>
                <a:off x="131111" y="782415"/>
                <a:ext cx="8414717" cy="28067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E70D86C-B970-155A-BA5A-2AEF0A3C6CD3}"/>
                  </a:ext>
                </a:extLst>
              </p:cNvPr>
              <p:cNvSpPr txBox="1"/>
              <p:nvPr/>
            </p:nvSpPr>
            <p:spPr>
              <a:xfrm>
                <a:off x="5643039" y="1431793"/>
                <a:ext cx="7405840" cy="3970318"/>
              </a:xfrm>
              <a:prstGeom prst="rect">
                <a:avLst/>
              </a:prstGeom>
              <a:noFill/>
            </p:spPr>
            <p:txBody>
              <a:bodyPr wrap="square" rtlCol="0">
                <a:spAutoFit/>
              </a:bodyPr>
              <a:lstStyle/>
              <a:p>
                <a:r>
                  <a:rPr lang="en-US" dirty="0"/>
                  <a:t>S: Susceptible who are not isolated and not vaccinated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oMath>
                </a14:m>
                <a:endParaRPr lang="en-US" dirty="0"/>
              </a:p>
              <a:p>
                <a:r>
                  <a:rPr lang="en-US" dirty="0"/>
                  <a:t>L: Locked down,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a14:m>
                <a:endParaRPr lang="en-US" dirty="0"/>
              </a:p>
              <a:p>
                <a:r>
                  <a:rPr lang="en-US" dirty="0"/>
                  <a:t>V: vaccinated</a:t>
                </a:r>
              </a:p>
              <a:p>
                <a:r>
                  <a:rPr lang="en-US" dirty="0"/>
                  <a:t>I: Infected + not wearing masks</a:t>
                </a:r>
              </a:p>
              <a:p>
                <a:r>
                  <a:rPr lang="en-US" dirty="0"/>
                  <a:t>K : Infected + wearing masks</a:t>
                </a:r>
              </a:p>
              <a:p>
                <a:r>
                  <a:rPr lang="en-US" dirty="0"/>
                  <a:t>O : Isolated</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𝐿</m:t>
                        </m:r>
                      </m:sub>
                    </m:sSub>
                  </m:oMath>
                </a14:m>
                <a:r>
                  <a:rPr lang="en-US" dirty="0"/>
                  <a:t>= rate of lockdown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𝑅</m:t>
                        </m:r>
                      </m:sub>
                    </m:sSub>
                  </m:oMath>
                </a14:m>
                <a:r>
                  <a:rPr lang="en-US" dirty="0"/>
                  <a:t> = rate of reopening</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𝑘</m:t>
                        </m:r>
                      </m:sub>
                    </m:sSub>
                  </m:oMath>
                </a14:m>
                <a:r>
                  <a:rPr lang="en-US" dirty="0"/>
                  <a:t>= Mask acceptance</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𝑜</m:t>
                        </m:r>
                      </m:sub>
                    </m:sSub>
                  </m:oMath>
                </a14:m>
                <a:r>
                  <a:rPr lang="en-US" dirty="0"/>
                  <a:t> =  isolation </a:t>
                </a:r>
                <a:r>
                  <a:rPr lang="en-US" dirty="0" err="1"/>
                  <a:t>prev</a:t>
                </a:r>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𝑘</m:t>
                        </m:r>
                      </m:sub>
                    </m:sSub>
                  </m:oMath>
                </a14:m>
                <a:r>
                  <a:rPr lang="en-US" dirty="0"/>
                  <a:t>= Recovery rate for infected individuals (Infected + wearing masks)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𝐼</m:t>
                        </m:r>
                      </m:sub>
                    </m:sSub>
                  </m:oMath>
                </a14:m>
                <a:r>
                  <a:rPr lang="en-US" dirty="0"/>
                  <a:t>= Recovery rate (Infected + not wearing masks)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𝑂</m:t>
                        </m:r>
                      </m:sub>
                    </m:sSub>
                    <m:r>
                      <a:rPr lang="en-US" b="0" i="1" smtClean="0">
                        <a:latin typeface="Cambria Math" panose="02040503050406030204" pitchFamily="18" charset="0"/>
                      </a:rPr>
                      <m:t>=</m:t>
                    </m:r>
                  </m:oMath>
                </a14:m>
                <a:r>
                  <a:rPr lang="en-US" dirty="0"/>
                  <a:t> Conversion rate of isolated to susceptible</a:t>
                </a:r>
              </a:p>
              <a:p>
                <a:endParaRPr lang="en-US" dirty="0"/>
              </a:p>
            </p:txBody>
          </p:sp>
        </mc:Choice>
        <mc:Fallback xmlns="">
          <p:sp>
            <p:nvSpPr>
              <p:cNvPr id="59" name="TextBox 58">
                <a:extLst>
                  <a:ext uri="{FF2B5EF4-FFF2-40B4-BE49-F238E27FC236}">
                    <a16:creationId xmlns:a16="http://schemas.microsoft.com/office/drawing/2014/main" id="{CE70D86C-B970-155A-BA5A-2AEF0A3C6CD3}"/>
                  </a:ext>
                </a:extLst>
              </p:cNvPr>
              <p:cNvSpPr txBox="1">
                <a:spLocks noRot="1" noChangeAspect="1" noMove="1" noResize="1" noEditPoints="1" noAdjustHandles="1" noChangeArrowheads="1" noChangeShapeType="1" noTextEdit="1"/>
              </p:cNvSpPr>
              <p:nvPr/>
            </p:nvSpPr>
            <p:spPr>
              <a:xfrm>
                <a:off x="5643039" y="1431793"/>
                <a:ext cx="7405840" cy="3970318"/>
              </a:xfrm>
              <a:prstGeom prst="rect">
                <a:avLst/>
              </a:prstGeom>
              <a:blipFill>
                <a:blip r:embed="rId4"/>
                <a:stretch>
                  <a:fillRect l="-741" t="-92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8793F9BA-4819-C32E-629E-132479DC7CC0}"/>
              </a:ext>
            </a:extLst>
          </p:cNvPr>
          <p:cNvSpPr txBox="1"/>
          <p:nvPr/>
        </p:nvSpPr>
        <p:spPr>
          <a:xfrm>
            <a:off x="2407464" y="3872570"/>
            <a:ext cx="290464" cy="369332"/>
          </a:xfrm>
          <a:prstGeom prst="rect">
            <a:avLst/>
          </a:prstGeom>
          <a:noFill/>
        </p:spPr>
        <p:txBody>
          <a:bodyPr wrap="none" rtlCol="0">
            <a:spAutoFit/>
          </a:bodyPr>
          <a:lstStyle/>
          <a:p>
            <a:r>
              <a:rPr lang="en-US" dirty="0"/>
              <a:t>S</a:t>
            </a:r>
          </a:p>
        </p:txBody>
      </p:sp>
      <p:sp>
        <p:nvSpPr>
          <p:cNvPr id="29" name="TextBox 28">
            <a:extLst>
              <a:ext uri="{FF2B5EF4-FFF2-40B4-BE49-F238E27FC236}">
                <a16:creationId xmlns:a16="http://schemas.microsoft.com/office/drawing/2014/main" id="{E67D5B91-DA9E-C4A4-A8D9-1CF5E9676E68}"/>
              </a:ext>
            </a:extLst>
          </p:cNvPr>
          <p:cNvSpPr txBox="1"/>
          <p:nvPr/>
        </p:nvSpPr>
        <p:spPr>
          <a:xfrm>
            <a:off x="3544505" y="3878617"/>
            <a:ext cx="296876" cy="369332"/>
          </a:xfrm>
          <a:prstGeom prst="rect">
            <a:avLst/>
          </a:prstGeom>
          <a:noFill/>
        </p:spPr>
        <p:txBody>
          <a:bodyPr wrap="none" rtlCol="0">
            <a:spAutoFit/>
          </a:bodyPr>
          <a:lstStyle/>
          <a:p>
            <a:r>
              <a:rPr lang="en-US" dirty="0"/>
              <a:t>E</a:t>
            </a:r>
          </a:p>
        </p:txBody>
      </p:sp>
      <p:sp>
        <p:nvSpPr>
          <p:cNvPr id="30" name="TextBox 29">
            <a:extLst>
              <a:ext uri="{FF2B5EF4-FFF2-40B4-BE49-F238E27FC236}">
                <a16:creationId xmlns:a16="http://schemas.microsoft.com/office/drawing/2014/main" id="{1B8611C6-D19B-0821-7464-132FCBDEAAC5}"/>
              </a:ext>
            </a:extLst>
          </p:cNvPr>
          <p:cNvSpPr txBox="1"/>
          <p:nvPr/>
        </p:nvSpPr>
        <p:spPr>
          <a:xfrm>
            <a:off x="4566771" y="3869327"/>
            <a:ext cx="242374" cy="369332"/>
          </a:xfrm>
          <a:prstGeom prst="rect">
            <a:avLst/>
          </a:prstGeom>
          <a:noFill/>
        </p:spPr>
        <p:txBody>
          <a:bodyPr wrap="none" rtlCol="0">
            <a:spAutoFit/>
          </a:bodyPr>
          <a:lstStyle/>
          <a:p>
            <a:r>
              <a:rPr lang="en-US" dirty="0"/>
              <a:t>I</a:t>
            </a:r>
          </a:p>
        </p:txBody>
      </p:sp>
      <p:sp>
        <p:nvSpPr>
          <p:cNvPr id="31" name="TextBox 30">
            <a:extLst>
              <a:ext uri="{FF2B5EF4-FFF2-40B4-BE49-F238E27FC236}">
                <a16:creationId xmlns:a16="http://schemas.microsoft.com/office/drawing/2014/main" id="{3BCDB821-D3F2-B636-A798-0F6A0BE50416}"/>
              </a:ext>
            </a:extLst>
          </p:cNvPr>
          <p:cNvSpPr txBox="1"/>
          <p:nvPr/>
        </p:nvSpPr>
        <p:spPr>
          <a:xfrm>
            <a:off x="2440598" y="4982634"/>
            <a:ext cx="282450" cy="369332"/>
          </a:xfrm>
          <a:prstGeom prst="rect">
            <a:avLst/>
          </a:prstGeom>
          <a:noFill/>
        </p:spPr>
        <p:txBody>
          <a:bodyPr wrap="none" rtlCol="0">
            <a:spAutoFit/>
          </a:bodyPr>
          <a:lstStyle/>
          <a:p>
            <a:r>
              <a:rPr lang="en-US" dirty="0"/>
              <a:t>L</a:t>
            </a:r>
          </a:p>
        </p:txBody>
      </p:sp>
      <p:sp>
        <p:nvSpPr>
          <p:cNvPr id="34" name="TextBox 33">
            <a:extLst>
              <a:ext uri="{FF2B5EF4-FFF2-40B4-BE49-F238E27FC236}">
                <a16:creationId xmlns:a16="http://schemas.microsoft.com/office/drawing/2014/main" id="{F3FBCAC7-259D-B7A6-4A81-2C63EEC715CB}"/>
              </a:ext>
            </a:extLst>
          </p:cNvPr>
          <p:cNvSpPr txBox="1"/>
          <p:nvPr/>
        </p:nvSpPr>
        <p:spPr>
          <a:xfrm>
            <a:off x="2406936" y="5609178"/>
            <a:ext cx="316112" cy="369332"/>
          </a:xfrm>
          <a:prstGeom prst="rect">
            <a:avLst/>
          </a:prstGeom>
          <a:noFill/>
        </p:spPr>
        <p:txBody>
          <a:bodyPr wrap="none" rtlCol="0">
            <a:spAutoFit/>
          </a:bodyPr>
          <a:lstStyle/>
          <a:p>
            <a:r>
              <a:rPr lang="en-US" dirty="0"/>
              <a:t>V</a:t>
            </a:r>
          </a:p>
        </p:txBody>
      </p:sp>
      <p:sp>
        <p:nvSpPr>
          <p:cNvPr id="35" name="TextBox 34">
            <a:extLst>
              <a:ext uri="{FF2B5EF4-FFF2-40B4-BE49-F238E27FC236}">
                <a16:creationId xmlns:a16="http://schemas.microsoft.com/office/drawing/2014/main" id="{169C629F-DA90-791F-2D76-B7D501954DDE}"/>
              </a:ext>
            </a:extLst>
          </p:cNvPr>
          <p:cNvSpPr txBox="1"/>
          <p:nvPr/>
        </p:nvSpPr>
        <p:spPr>
          <a:xfrm>
            <a:off x="4529902" y="4927754"/>
            <a:ext cx="316112" cy="369332"/>
          </a:xfrm>
          <a:prstGeom prst="rect">
            <a:avLst/>
          </a:prstGeom>
          <a:noFill/>
        </p:spPr>
        <p:txBody>
          <a:bodyPr wrap="none" rtlCol="0">
            <a:spAutoFit/>
          </a:bodyPr>
          <a:lstStyle/>
          <a:p>
            <a:r>
              <a:rPr lang="en-US" dirty="0"/>
              <a:t>K</a:t>
            </a:r>
          </a:p>
        </p:txBody>
      </p:sp>
      <p:sp>
        <p:nvSpPr>
          <p:cNvPr id="36" name="TextBox 35">
            <a:extLst>
              <a:ext uri="{FF2B5EF4-FFF2-40B4-BE49-F238E27FC236}">
                <a16:creationId xmlns:a16="http://schemas.microsoft.com/office/drawing/2014/main" id="{511BBCB1-7AC0-C267-14A7-258F02962D25}"/>
              </a:ext>
            </a:extLst>
          </p:cNvPr>
          <p:cNvSpPr txBox="1"/>
          <p:nvPr/>
        </p:nvSpPr>
        <p:spPr>
          <a:xfrm>
            <a:off x="4687958" y="6488668"/>
            <a:ext cx="336952" cy="369332"/>
          </a:xfrm>
          <a:prstGeom prst="rect">
            <a:avLst/>
          </a:prstGeom>
          <a:noFill/>
        </p:spPr>
        <p:txBody>
          <a:bodyPr wrap="none" rtlCol="0">
            <a:spAutoFit/>
          </a:bodyPr>
          <a:lstStyle/>
          <a:p>
            <a:r>
              <a:rPr lang="en-US" dirty="0"/>
              <a:t>O</a:t>
            </a:r>
          </a:p>
        </p:txBody>
      </p:sp>
      <p:cxnSp>
        <p:nvCxnSpPr>
          <p:cNvPr id="42" name="Straight Arrow Connector 41">
            <a:extLst>
              <a:ext uri="{FF2B5EF4-FFF2-40B4-BE49-F238E27FC236}">
                <a16:creationId xmlns:a16="http://schemas.microsoft.com/office/drawing/2014/main" id="{355C72BF-16AB-02E4-4B9A-04E8D35B701D}"/>
              </a:ext>
            </a:extLst>
          </p:cNvPr>
          <p:cNvCxnSpPr>
            <a:stCxn id="10" idx="3"/>
            <a:endCxn id="29" idx="1"/>
          </p:cNvCxnSpPr>
          <p:nvPr/>
        </p:nvCxnSpPr>
        <p:spPr>
          <a:xfrm>
            <a:off x="2697928" y="4057236"/>
            <a:ext cx="846577" cy="60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16A24A55-DBB4-1C99-2BDC-A57C0C659ADD}"/>
              </a:ext>
            </a:extLst>
          </p:cNvPr>
          <p:cNvCxnSpPr>
            <a:stCxn id="29" idx="3"/>
            <a:endCxn id="30" idx="1"/>
          </p:cNvCxnSpPr>
          <p:nvPr/>
        </p:nvCxnSpPr>
        <p:spPr>
          <a:xfrm flipV="1">
            <a:off x="3841381" y="4053993"/>
            <a:ext cx="725390" cy="92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FA3E7869-FFEF-F9B2-2A4D-57F8CA6D10ED}"/>
              </a:ext>
            </a:extLst>
          </p:cNvPr>
          <p:cNvCxnSpPr>
            <a:cxnSpLocks/>
            <a:stCxn id="30" idx="2"/>
            <a:endCxn id="35" idx="0"/>
          </p:cNvCxnSpPr>
          <p:nvPr/>
        </p:nvCxnSpPr>
        <p:spPr>
          <a:xfrm>
            <a:off x="4687958" y="4238659"/>
            <a:ext cx="0" cy="6890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Connector: Curved 49">
            <a:extLst>
              <a:ext uri="{FF2B5EF4-FFF2-40B4-BE49-F238E27FC236}">
                <a16:creationId xmlns:a16="http://schemas.microsoft.com/office/drawing/2014/main" id="{F2C1BD3A-85B0-5D91-805E-75E945BF4F61}"/>
              </a:ext>
            </a:extLst>
          </p:cNvPr>
          <p:cNvCxnSpPr>
            <a:stCxn id="30" idx="3"/>
            <a:endCxn id="36" idx="3"/>
          </p:cNvCxnSpPr>
          <p:nvPr/>
        </p:nvCxnSpPr>
        <p:spPr>
          <a:xfrm>
            <a:off x="4809145" y="4053993"/>
            <a:ext cx="215765" cy="2619341"/>
          </a:xfrm>
          <a:prstGeom prst="curvedConnector3">
            <a:avLst>
              <a:gd name="adj1" fmla="val 205949"/>
            </a:avLst>
          </a:prstGeom>
          <a:ln>
            <a:tailEnd type="triangle"/>
          </a:ln>
        </p:spPr>
        <p:style>
          <a:lnRef idx="3">
            <a:schemeClr val="dk1"/>
          </a:lnRef>
          <a:fillRef idx="0">
            <a:schemeClr val="dk1"/>
          </a:fillRef>
          <a:effectRef idx="2">
            <a:schemeClr val="dk1"/>
          </a:effectRef>
          <a:fontRef idx="minor">
            <a:schemeClr val="tx1"/>
          </a:fontRef>
        </p:style>
      </p:cxnSp>
      <p:cxnSp>
        <p:nvCxnSpPr>
          <p:cNvPr id="52" name="Connector: Elbow 51">
            <a:extLst>
              <a:ext uri="{FF2B5EF4-FFF2-40B4-BE49-F238E27FC236}">
                <a16:creationId xmlns:a16="http://schemas.microsoft.com/office/drawing/2014/main" id="{7855CECA-AC87-3271-76B7-1409E81EA94F}"/>
              </a:ext>
            </a:extLst>
          </p:cNvPr>
          <p:cNvCxnSpPr>
            <a:stCxn id="31" idx="3"/>
            <a:endCxn id="29" idx="2"/>
          </p:cNvCxnSpPr>
          <p:nvPr/>
        </p:nvCxnSpPr>
        <p:spPr>
          <a:xfrm flipV="1">
            <a:off x="2723048" y="4247949"/>
            <a:ext cx="969895" cy="91935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54" name="Connector: Curved 53">
            <a:extLst>
              <a:ext uri="{FF2B5EF4-FFF2-40B4-BE49-F238E27FC236}">
                <a16:creationId xmlns:a16="http://schemas.microsoft.com/office/drawing/2014/main" id="{438A6648-2DA9-E44B-95C1-86FA311CD6E8}"/>
              </a:ext>
            </a:extLst>
          </p:cNvPr>
          <p:cNvCxnSpPr>
            <a:stCxn id="30" idx="0"/>
            <a:endCxn id="10" idx="0"/>
          </p:cNvCxnSpPr>
          <p:nvPr/>
        </p:nvCxnSpPr>
        <p:spPr>
          <a:xfrm rot="16200000" flipH="1" flipV="1">
            <a:off x="3618705" y="2803317"/>
            <a:ext cx="3243" cy="2135262"/>
          </a:xfrm>
          <a:prstGeom prst="curvedConnector3">
            <a:avLst>
              <a:gd name="adj1" fmla="val -7049029"/>
            </a:avLst>
          </a:prstGeom>
          <a:ln>
            <a:tailEnd type="triangle"/>
          </a:ln>
        </p:spPr>
        <p:style>
          <a:lnRef idx="3">
            <a:schemeClr val="dk1"/>
          </a:lnRef>
          <a:fillRef idx="0">
            <a:schemeClr val="dk1"/>
          </a:fillRef>
          <a:effectRef idx="2">
            <a:schemeClr val="dk1"/>
          </a:effectRef>
          <a:fontRef idx="minor">
            <a:schemeClr val="tx1"/>
          </a:fontRef>
        </p:style>
      </p:cxnSp>
      <p:cxnSp>
        <p:nvCxnSpPr>
          <p:cNvPr id="56" name="Connector: Elbow 55">
            <a:extLst>
              <a:ext uri="{FF2B5EF4-FFF2-40B4-BE49-F238E27FC236}">
                <a16:creationId xmlns:a16="http://schemas.microsoft.com/office/drawing/2014/main" id="{5822583A-2323-32DD-B402-6AA6EF57D9BB}"/>
              </a:ext>
            </a:extLst>
          </p:cNvPr>
          <p:cNvCxnSpPr>
            <a:stCxn id="35" idx="2"/>
            <a:endCxn id="10" idx="1"/>
          </p:cNvCxnSpPr>
          <p:nvPr/>
        </p:nvCxnSpPr>
        <p:spPr>
          <a:xfrm rot="5400000" flipH="1">
            <a:off x="2927786" y="3536914"/>
            <a:ext cx="1239850" cy="2280494"/>
          </a:xfrm>
          <a:prstGeom prst="bentConnector4">
            <a:avLst>
              <a:gd name="adj1" fmla="val -80389"/>
              <a:gd name="adj2" fmla="val 120048"/>
            </a:avLst>
          </a:prstGeom>
          <a:ln>
            <a:tailEnd type="triangle"/>
          </a:ln>
        </p:spPr>
        <p:style>
          <a:lnRef idx="3">
            <a:schemeClr val="dk1"/>
          </a:lnRef>
          <a:fillRef idx="0">
            <a:schemeClr val="dk1"/>
          </a:fillRef>
          <a:effectRef idx="2">
            <a:schemeClr val="dk1"/>
          </a:effectRef>
          <a:fontRef idx="minor">
            <a:schemeClr val="tx1"/>
          </a:fontRef>
        </p:style>
      </p:cxnSp>
      <p:cxnSp>
        <p:nvCxnSpPr>
          <p:cNvPr id="74" name="Connector: Curved 73">
            <a:extLst>
              <a:ext uri="{FF2B5EF4-FFF2-40B4-BE49-F238E27FC236}">
                <a16:creationId xmlns:a16="http://schemas.microsoft.com/office/drawing/2014/main" id="{0EA23482-CCA5-89A8-E277-D7B97AE2EEE6}"/>
              </a:ext>
            </a:extLst>
          </p:cNvPr>
          <p:cNvCxnSpPr>
            <a:cxnSpLocks/>
            <a:stCxn id="36" idx="1"/>
            <a:endCxn id="10" idx="1"/>
          </p:cNvCxnSpPr>
          <p:nvPr/>
        </p:nvCxnSpPr>
        <p:spPr>
          <a:xfrm rot="10800000">
            <a:off x="2407464" y="4057236"/>
            <a:ext cx="2280494" cy="2616098"/>
          </a:xfrm>
          <a:prstGeom prst="bentConnector3">
            <a:avLst>
              <a:gd name="adj1" fmla="val 134325"/>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52C6B3E-F596-8933-69F2-557274D36261}"/>
                  </a:ext>
                </a:extLst>
              </p:cNvPr>
              <p:cNvSpPr txBox="1"/>
              <p:nvPr/>
            </p:nvSpPr>
            <p:spPr>
              <a:xfrm>
                <a:off x="1166818" y="5297086"/>
                <a:ext cx="482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𝛾</m:t>
                          </m:r>
                        </m:e>
                        <m:sub>
                          <m:r>
                            <a:rPr lang="en-US" b="0" i="1" smtClean="0">
                              <a:solidFill>
                                <a:schemeClr val="accent1"/>
                              </a:solidFill>
                              <a:latin typeface="Cambria Math" panose="02040503050406030204" pitchFamily="18" charset="0"/>
                            </a:rPr>
                            <m:t>𝑂</m:t>
                          </m:r>
                        </m:sub>
                      </m:sSub>
                    </m:oMath>
                  </m:oMathPara>
                </a14:m>
                <a:endParaRPr lang="en-US" dirty="0"/>
              </a:p>
            </p:txBody>
          </p:sp>
        </mc:Choice>
        <mc:Fallback xmlns="">
          <p:sp>
            <p:nvSpPr>
              <p:cNvPr id="79" name="TextBox 78">
                <a:extLst>
                  <a:ext uri="{FF2B5EF4-FFF2-40B4-BE49-F238E27FC236}">
                    <a16:creationId xmlns:a16="http://schemas.microsoft.com/office/drawing/2014/main" id="{752C6B3E-F596-8933-69F2-557274D36261}"/>
                  </a:ext>
                </a:extLst>
              </p:cNvPr>
              <p:cNvSpPr txBox="1">
                <a:spLocks noRot="1" noChangeAspect="1" noMove="1" noResize="1" noEditPoints="1" noAdjustHandles="1" noChangeArrowheads="1" noChangeShapeType="1" noTextEdit="1"/>
              </p:cNvSpPr>
              <p:nvPr/>
            </p:nvSpPr>
            <p:spPr>
              <a:xfrm>
                <a:off x="1166818" y="5297086"/>
                <a:ext cx="482376" cy="369332"/>
              </a:xfrm>
              <a:prstGeom prst="rect">
                <a:avLst/>
              </a:prstGeom>
              <a:blipFill>
                <a:blip r:embed="rId5"/>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00CE2A8-FDF5-4610-7112-916A483BFC8C}"/>
                  </a:ext>
                </a:extLst>
              </p:cNvPr>
              <p:cNvSpPr txBox="1"/>
              <p:nvPr/>
            </p:nvSpPr>
            <p:spPr>
              <a:xfrm>
                <a:off x="3458551" y="3232286"/>
                <a:ext cx="4687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𝑘</m:t>
                          </m:r>
                        </m:sub>
                      </m:sSub>
                    </m:oMath>
                  </m:oMathPara>
                </a14:m>
                <a:endParaRPr lang="en-US" dirty="0"/>
              </a:p>
            </p:txBody>
          </p:sp>
        </mc:Choice>
        <mc:Fallback xmlns="">
          <p:sp>
            <p:nvSpPr>
              <p:cNvPr id="80" name="TextBox 79">
                <a:extLst>
                  <a:ext uri="{FF2B5EF4-FFF2-40B4-BE49-F238E27FC236}">
                    <a16:creationId xmlns:a16="http://schemas.microsoft.com/office/drawing/2014/main" id="{600CE2A8-FDF5-4610-7112-916A483BFC8C}"/>
                  </a:ext>
                </a:extLst>
              </p:cNvPr>
              <p:cNvSpPr txBox="1">
                <a:spLocks noRot="1" noChangeAspect="1" noMove="1" noResize="1" noEditPoints="1" noAdjustHandles="1" noChangeArrowheads="1" noChangeShapeType="1" noTextEdit="1"/>
              </p:cNvSpPr>
              <p:nvPr/>
            </p:nvSpPr>
            <p:spPr>
              <a:xfrm>
                <a:off x="3458551" y="3232286"/>
                <a:ext cx="468783" cy="369332"/>
              </a:xfrm>
              <a:prstGeom prst="rect">
                <a:avLst/>
              </a:prstGeom>
              <a:blipFill>
                <a:blip r:embed="rId6"/>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1F9BE6D-4711-36E1-6913-945C591685F8}"/>
                  </a:ext>
                </a:extLst>
              </p:cNvPr>
              <p:cNvSpPr txBox="1"/>
              <p:nvPr/>
            </p:nvSpPr>
            <p:spPr>
              <a:xfrm>
                <a:off x="2680995" y="4365622"/>
                <a:ext cx="51751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1"/>
                              </a:solidFill>
                              <a:latin typeface="Cambria Math" panose="02040503050406030204" pitchFamily="18" charset="0"/>
                            </a:rPr>
                          </m:ctrlPr>
                        </m:sSubPr>
                        <m:e>
                          <m:r>
                            <a:rPr lang="en-US" sz="2000" b="1" i="1" smtClean="0">
                              <a:solidFill>
                                <a:schemeClr val="accent1"/>
                              </a:solidFill>
                              <a:latin typeface="Cambria Math" panose="02040503050406030204" pitchFamily="18" charset="0"/>
                            </a:rPr>
                            <m:t>𝝆</m:t>
                          </m:r>
                        </m:e>
                        <m:sub>
                          <m:r>
                            <a:rPr lang="en-US" sz="2000" b="1" i="1" smtClean="0">
                              <a:solidFill>
                                <a:schemeClr val="accent1"/>
                              </a:solidFill>
                              <a:latin typeface="Cambria Math" panose="02040503050406030204" pitchFamily="18" charset="0"/>
                            </a:rPr>
                            <m:t>𝑳</m:t>
                          </m:r>
                        </m:sub>
                      </m:sSub>
                    </m:oMath>
                  </m:oMathPara>
                </a14:m>
                <a:endParaRPr lang="en-US" sz="2000" b="1" dirty="0">
                  <a:solidFill>
                    <a:schemeClr val="accent1"/>
                  </a:solidFill>
                </a:endParaRPr>
              </a:p>
            </p:txBody>
          </p:sp>
        </mc:Choice>
        <mc:Fallback xmlns="">
          <p:sp>
            <p:nvSpPr>
              <p:cNvPr id="81" name="TextBox 80">
                <a:extLst>
                  <a:ext uri="{FF2B5EF4-FFF2-40B4-BE49-F238E27FC236}">
                    <a16:creationId xmlns:a16="http://schemas.microsoft.com/office/drawing/2014/main" id="{F1F9BE6D-4711-36E1-6913-945C591685F8}"/>
                  </a:ext>
                </a:extLst>
              </p:cNvPr>
              <p:cNvSpPr txBox="1">
                <a:spLocks noRot="1" noChangeAspect="1" noMove="1" noResize="1" noEditPoints="1" noAdjustHandles="1" noChangeArrowheads="1" noChangeShapeType="1" noTextEdit="1"/>
              </p:cNvSpPr>
              <p:nvPr/>
            </p:nvSpPr>
            <p:spPr>
              <a:xfrm>
                <a:off x="2680995" y="4365622"/>
                <a:ext cx="517513" cy="400110"/>
              </a:xfrm>
              <a:prstGeom prst="rect">
                <a:avLst/>
              </a:prstGeom>
              <a:blipFill>
                <a:blip r:embed="rId7"/>
                <a:stretch>
                  <a:fillRect b="-7576"/>
                </a:stretch>
              </a:blipFill>
            </p:spPr>
            <p:txBody>
              <a:bodyPr/>
              <a:lstStyle/>
              <a:p>
                <a:r>
                  <a:rPr lang="en-US">
                    <a:noFill/>
                  </a:rPr>
                  <a:t> </a:t>
                </a:r>
              </a:p>
            </p:txBody>
          </p:sp>
        </mc:Fallback>
      </mc:AlternateContent>
      <p:cxnSp>
        <p:nvCxnSpPr>
          <p:cNvPr id="83" name="Straight Arrow Connector 82">
            <a:extLst>
              <a:ext uri="{FF2B5EF4-FFF2-40B4-BE49-F238E27FC236}">
                <a16:creationId xmlns:a16="http://schemas.microsoft.com/office/drawing/2014/main" id="{4EF242E1-B6AA-49EB-76E2-B8A5961D47CA}"/>
              </a:ext>
            </a:extLst>
          </p:cNvPr>
          <p:cNvCxnSpPr/>
          <p:nvPr/>
        </p:nvCxnSpPr>
        <p:spPr>
          <a:xfrm>
            <a:off x="2723048" y="4259948"/>
            <a:ext cx="0" cy="6678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Straight Arrow Connector 83">
            <a:extLst>
              <a:ext uri="{FF2B5EF4-FFF2-40B4-BE49-F238E27FC236}">
                <a16:creationId xmlns:a16="http://schemas.microsoft.com/office/drawing/2014/main" id="{4CC6375D-69DA-2D97-C265-07CFF85D4453}"/>
              </a:ext>
            </a:extLst>
          </p:cNvPr>
          <p:cNvCxnSpPr>
            <a:cxnSpLocks/>
          </p:cNvCxnSpPr>
          <p:nvPr/>
        </p:nvCxnSpPr>
        <p:spPr>
          <a:xfrm flipH="1" flipV="1">
            <a:off x="2449742" y="4249804"/>
            <a:ext cx="0" cy="6675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F221045-7367-4697-0224-8259A775A2C6}"/>
                  </a:ext>
                </a:extLst>
              </p:cNvPr>
              <p:cNvSpPr txBox="1"/>
              <p:nvPr/>
            </p:nvSpPr>
            <p:spPr>
              <a:xfrm>
                <a:off x="2011136" y="4383862"/>
                <a:ext cx="54155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1"/>
                              </a:solidFill>
                              <a:latin typeface="Cambria Math" panose="02040503050406030204" pitchFamily="18" charset="0"/>
                            </a:rPr>
                          </m:ctrlPr>
                        </m:sSubPr>
                        <m:e>
                          <m:r>
                            <a:rPr lang="en-US" sz="2000" b="1" i="1" smtClean="0">
                              <a:solidFill>
                                <a:schemeClr val="accent1"/>
                              </a:solidFill>
                              <a:latin typeface="Cambria Math" panose="02040503050406030204" pitchFamily="18" charset="0"/>
                            </a:rPr>
                            <m:t>𝝆</m:t>
                          </m:r>
                        </m:e>
                        <m:sub>
                          <m:r>
                            <a:rPr lang="en-US" sz="2000" b="1" i="1" smtClean="0">
                              <a:solidFill>
                                <a:schemeClr val="accent1"/>
                              </a:solidFill>
                              <a:latin typeface="Cambria Math" panose="02040503050406030204" pitchFamily="18" charset="0"/>
                            </a:rPr>
                            <m:t>𝑹</m:t>
                          </m:r>
                        </m:sub>
                      </m:sSub>
                    </m:oMath>
                  </m:oMathPara>
                </a14:m>
                <a:endParaRPr lang="en-US" b="1" dirty="0"/>
              </a:p>
            </p:txBody>
          </p:sp>
        </mc:Choice>
        <mc:Fallback xmlns="">
          <p:sp>
            <p:nvSpPr>
              <p:cNvPr id="87" name="TextBox 86">
                <a:extLst>
                  <a:ext uri="{FF2B5EF4-FFF2-40B4-BE49-F238E27FC236}">
                    <a16:creationId xmlns:a16="http://schemas.microsoft.com/office/drawing/2014/main" id="{1F221045-7367-4697-0224-8259A775A2C6}"/>
                  </a:ext>
                </a:extLst>
              </p:cNvPr>
              <p:cNvSpPr txBox="1">
                <a:spLocks noRot="1" noChangeAspect="1" noMove="1" noResize="1" noEditPoints="1" noAdjustHandles="1" noChangeArrowheads="1" noChangeShapeType="1" noTextEdit="1"/>
              </p:cNvSpPr>
              <p:nvPr/>
            </p:nvSpPr>
            <p:spPr>
              <a:xfrm>
                <a:off x="2011136" y="4383862"/>
                <a:ext cx="541559" cy="400110"/>
              </a:xfrm>
              <a:prstGeom prst="rect">
                <a:avLst/>
              </a:prstGeom>
              <a:blipFill>
                <a:blip r:embed="rId8"/>
                <a:stretch>
                  <a:fillRect b="-7576"/>
                </a:stretch>
              </a:blipFill>
            </p:spPr>
            <p:txBody>
              <a:bodyPr/>
              <a:lstStyle/>
              <a:p>
                <a:r>
                  <a:rPr lang="en-US">
                    <a:noFill/>
                  </a:rPr>
                  <a:t> </a:t>
                </a:r>
              </a:p>
            </p:txBody>
          </p:sp>
        </mc:Fallback>
      </mc:AlternateContent>
      <p:sp>
        <p:nvSpPr>
          <p:cNvPr id="88" name="TextBox 87">
            <a:extLst>
              <a:ext uri="{FF2B5EF4-FFF2-40B4-BE49-F238E27FC236}">
                <a16:creationId xmlns:a16="http://schemas.microsoft.com/office/drawing/2014/main" id="{8E0D93BC-7265-EF2D-DCFC-61DEE7358822}"/>
              </a:ext>
            </a:extLst>
          </p:cNvPr>
          <p:cNvSpPr txBox="1"/>
          <p:nvPr/>
        </p:nvSpPr>
        <p:spPr>
          <a:xfrm>
            <a:off x="3016117" y="4965427"/>
            <a:ext cx="354584" cy="461665"/>
          </a:xfrm>
          <a:prstGeom prst="rect">
            <a:avLst/>
          </a:prstGeom>
          <a:noFill/>
        </p:spPr>
        <p:txBody>
          <a:bodyPr wrap="none" rtlCol="0">
            <a:spAutoFit/>
          </a:bodyPr>
          <a:lstStyle/>
          <a:p>
            <a:r>
              <a:rPr lang="en-US" sz="2400" b="1" dirty="0">
                <a:solidFill>
                  <a:srgbClr val="FF0000"/>
                </a:solidFill>
              </a:rPr>
              <a:t>X</a:t>
            </a:r>
            <a:endParaRPr lang="en-US" b="1" dirty="0">
              <a:solidFill>
                <a:srgbClr val="FF0000"/>
              </a:solidFill>
            </a:endParaRPr>
          </a:p>
        </p:txBody>
      </p:sp>
      <p:sp>
        <p:nvSpPr>
          <p:cNvPr id="89" name="TextBox 88">
            <a:extLst>
              <a:ext uri="{FF2B5EF4-FFF2-40B4-BE49-F238E27FC236}">
                <a16:creationId xmlns:a16="http://schemas.microsoft.com/office/drawing/2014/main" id="{CAF48AE1-86B7-130C-3A5B-726E9148125B}"/>
              </a:ext>
            </a:extLst>
          </p:cNvPr>
          <p:cNvSpPr txBox="1"/>
          <p:nvPr/>
        </p:nvSpPr>
        <p:spPr>
          <a:xfrm>
            <a:off x="3499480" y="4579607"/>
            <a:ext cx="354584" cy="461665"/>
          </a:xfrm>
          <a:prstGeom prst="rect">
            <a:avLst/>
          </a:prstGeom>
          <a:noFill/>
        </p:spPr>
        <p:txBody>
          <a:bodyPr wrap="none" rtlCol="0">
            <a:spAutoFit/>
          </a:bodyPr>
          <a:lstStyle/>
          <a:p>
            <a:r>
              <a:rPr lang="en-US" sz="2400" b="1" dirty="0">
                <a:solidFill>
                  <a:srgbClr val="FF0000"/>
                </a:solidFill>
              </a:rPr>
              <a:t>X</a:t>
            </a:r>
            <a:endParaRPr lang="en-US" b="1" dirty="0">
              <a:solidFill>
                <a:srgbClr val="FF0000"/>
              </a:solidFill>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DA69329E-3AA9-2668-F945-E7D1C492190C}"/>
                  </a:ext>
                </a:extLst>
              </p:cNvPr>
              <p:cNvSpPr txBox="1"/>
              <p:nvPr/>
            </p:nvSpPr>
            <p:spPr>
              <a:xfrm>
                <a:off x="4103600" y="4410330"/>
                <a:ext cx="97257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solidFill>
                                <a:schemeClr val="accent1"/>
                              </a:solidFill>
                              <a:latin typeface="Cambria Math" panose="02040503050406030204" pitchFamily="18" charset="0"/>
                            </a:rPr>
                          </m:ctrlPr>
                        </m:sSubPr>
                        <m:e>
                          <m:r>
                            <a:rPr lang="en-US" sz="1600" b="1" i="1" smtClean="0">
                              <a:solidFill>
                                <a:schemeClr val="accent1"/>
                              </a:solidFill>
                              <a:latin typeface="Cambria Math" panose="02040503050406030204" pitchFamily="18" charset="0"/>
                            </a:rPr>
                            <m:t>𝝆</m:t>
                          </m:r>
                        </m:e>
                        <m:sub>
                          <m:r>
                            <a:rPr lang="en-US" sz="1600" b="1" i="1" smtClean="0">
                              <a:solidFill>
                                <a:schemeClr val="accent1"/>
                              </a:solidFill>
                              <a:latin typeface="Cambria Math" panose="02040503050406030204" pitchFamily="18" charset="0"/>
                            </a:rPr>
                            <m:t>𝒌</m:t>
                          </m:r>
                        </m:sub>
                      </m:sSub>
                      <m:r>
                        <a:rPr lang="en-US" sz="1600" b="1" i="1" smtClean="0">
                          <a:solidFill>
                            <a:schemeClr val="accent1"/>
                          </a:solidFill>
                          <a:latin typeface="Cambria Math" panose="02040503050406030204" pitchFamily="18" charset="0"/>
                        </a:rPr>
                        <m:t>− </m:t>
                      </m:r>
                      <m:sSub>
                        <m:sSubPr>
                          <m:ctrlPr>
                            <a:rPr lang="en-US" sz="1600" b="1" i="1" smtClean="0">
                              <a:solidFill>
                                <a:schemeClr val="accent1"/>
                              </a:solidFill>
                              <a:latin typeface="Cambria Math" panose="02040503050406030204" pitchFamily="18" charset="0"/>
                            </a:rPr>
                          </m:ctrlPr>
                        </m:sSubPr>
                        <m:e>
                          <m:r>
                            <a:rPr lang="en-US" sz="1600" b="1" i="1" smtClean="0">
                              <a:solidFill>
                                <a:schemeClr val="accent1"/>
                              </a:solidFill>
                              <a:latin typeface="Cambria Math" panose="02040503050406030204" pitchFamily="18" charset="0"/>
                            </a:rPr>
                            <m:t>𝜸</m:t>
                          </m:r>
                        </m:e>
                        <m:sub>
                          <m:r>
                            <a:rPr lang="en-US" sz="1600" b="1" i="1" smtClean="0">
                              <a:solidFill>
                                <a:schemeClr val="accent1"/>
                              </a:solidFill>
                              <a:latin typeface="Cambria Math" panose="02040503050406030204" pitchFamily="18" charset="0"/>
                            </a:rPr>
                            <m:t>𝒌</m:t>
                          </m:r>
                        </m:sub>
                      </m:sSub>
                    </m:oMath>
                  </m:oMathPara>
                </a14:m>
                <a:endParaRPr lang="en-US" sz="1600" b="1" dirty="0">
                  <a:solidFill>
                    <a:schemeClr val="accent1"/>
                  </a:solidFill>
                </a:endParaRPr>
              </a:p>
            </p:txBody>
          </p:sp>
        </mc:Choice>
        <mc:Fallback xmlns="">
          <p:sp>
            <p:nvSpPr>
              <p:cNvPr id="90" name="TextBox 89">
                <a:extLst>
                  <a:ext uri="{FF2B5EF4-FFF2-40B4-BE49-F238E27FC236}">
                    <a16:creationId xmlns:a16="http://schemas.microsoft.com/office/drawing/2014/main" id="{DA69329E-3AA9-2668-F945-E7D1C492190C}"/>
                  </a:ext>
                </a:extLst>
              </p:cNvPr>
              <p:cNvSpPr txBox="1">
                <a:spLocks noRot="1" noChangeAspect="1" noMove="1" noResize="1" noEditPoints="1" noAdjustHandles="1" noChangeArrowheads="1" noChangeShapeType="1" noTextEdit="1"/>
              </p:cNvSpPr>
              <p:nvPr/>
            </p:nvSpPr>
            <p:spPr>
              <a:xfrm>
                <a:off x="4103600" y="4410330"/>
                <a:ext cx="972574" cy="338554"/>
              </a:xfrm>
              <a:prstGeom prst="rect">
                <a:avLst/>
              </a:prstGeom>
              <a:blipFill>
                <a:blip r:embed="rId9"/>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B96692F6-985C-FF64-80E7-CBE3A1CF52FF}"/>
                  </a:ext>
                </a:extLst>
              </p:cNvPr>
              <p:cNvSpPr txBox="1"/>
              <p:nvPr/>
            </p:nvSpPr>
            <p:spPr>
              <a:xfrm>
                <a:off x="4130739" y="5922231"/>
                <a:ext cx="3991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1"/>
                              </a:solidFill>
                              <a:latin typeface="Cambria Math" panose="02040503050406030204" pitchFamily="18" charset="0"/>
                            </a:rPr>
                          </m:ctrlPr>
                        </m:sSubPr>
                        <m:e>
                          <m:r>
                            <a:rPr lang="en-US" sz="1800" b="1" i="1" smtClean="0">
                              <a:solidFill>
                                <a:schemeClr val="accent1"/>
                              </a:solidFill>
                              <a:latin typeface="Cambria Math" panose="02040503050406030204" pitchFamily="18" charset="0"/>
                            </a:rPr>
                            <m:t>𝜸</m:t>
                          </m:r>
                        </m:e>
                        <m:sub>
                          <m:r>
                            <a:rPr lang="en-US" sz="1800" b="1" i="1" smtClean="0">
                              <a:solidFill>
                                <a:schemeClr val="accent1"/>
                              </a:solidFill>
                              <a:latin typeface="Cambria Math" panose="02040503050406030204" pitchFamily="18" charset="0"/>
                            </a:rPr>
                            <m:t>𝒌</m:t>
                          </m:r>
                        </m:sub>
                      </m:sSub>
                    </m:oMath>
                  </m:oMathPara>
                </a14:m>
                <a:endParaRPr lang="en-US" dirty="0"/>
              </a:p>
            </p:txBody>
          </p:sp>
        </mc:Choice>
        <mc:Fallback xmlns="">
          <p:sp>
            <p:nvSpPr>
              <p:cNvPr id="92" name="TextBox 91">
                <a:extLst>
                  <a:ext uri="{FF2B5EF4-FFF2-40B4-BE49-F238E27FC236}">
                    <a16:creationId xmlns:a16="http://schemas.microsoft.com/office/drawing/2014/main" id="{B96692F6-985C-FF64-80E7-CBE3A1CF52FF}"/>
                  </a:ext>
                </a:extLst>
              </p:cNvPr>
              <p:cNvSpPr txBox="1">
                <a:spLocks noRot="1" noChangeAspect="1" noMove="1" noResize="1" noEditPoints="1" noAdjustHandles="1" noChangeArrowheads="1" noChangeShapeType="1" noTextEdit="1"/>
              </p:cNvSpPr>
              <p:nvPr/>
            </p:nvSpPr>
            <p:spPr>
              <a:xfrm>
                <a:off x="4130739" y="5922231"/>
                <a:ext cx="399163" cy="369332"/>
              </a:xfrm>
              <a:prstGeom prst="rect">
                <a:avLst/>
              </a:prstGeom>
              <a:blipFill>
                <a:blip r:embed="rId10"/>
                <a:stretch>
                  <a:fillRect r="-1538"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14D3CF1-CA79-5C34-C693-F4E0F5BC42C5}"/>
                  </a:ext>
                </a:extLst>
              </p:cNvPr>
              <p:cNvSpPr txBox="1"/>
              <p:nvPr/>
            </p:nvSpPr>
            <p:spPr>
              <a:xfrm>
                <a:off x="2554493" y="3823001"/>
                <a:ext cx="1138449" cy="3544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900" b="1" i="1" smtClean="0">
                              <a:solidFill>
                                <a:schemeClr val="accent1"/>
                              </a:solidFill>
                              <a:latin typeface="Cambria Math" panose="02040503050406030204" pitchFamily="18" charset="0"/>
                            </a:rPr>
                          </m:ctrlPr>
                        </m:fPr>
                        <m:num>
                          <m:sSub>
                            <m:sSubPr>
                              <m:ctrlPr>
                                <a:rPr lang="en-US" sz="900" b="1" i="1">
                                  <a:solidFill>
                                    <a:schemeClr val="accent1"/>
                                  </a:solidFill>
                                  <a:latin typeface="Cambria Math" panose="02040503050406030204" pitchFamily="18" charset="0"/>
                                </a:rPr>
                              </m:ctrlPr>
                            </m:sSubPr>
                            <m:e>
                              <m:r>
                                <a:rPr lang="en-US" sz="900" b="1" i="1">
                                  <a:solidFill>
                                    <a:schemeClr val="accent1"/>
                                  </a:solidFill>
                                  <a:latin typeface="Cambria Math" panose="02040503050406030204" pitchFamily="18" charset="0"/>
                                </a:rPr>
                                <m:t>𝜷</m:t>
                              </m:r>
                            </m:e>
                            <m:sub>
                              <m:r>
                                <a:rPr lang="en-US" sz="900" b="1" i="1">
                                  <a:solidFill>
                                    <a:schemeClr val="accent1"/>
                                  </a:solidFill>
                                  <a:latin typeface="Cambria Math" panose="02040503050406030204" pitchFamily="18" charset="0"/>
                                </a:rPr>
                                <m:t>𝑰</m:t>
                              </m:r>
                            </m:sub>
                          </m:sSub>
                          <m:r>
                            <a:rPr lang="en-US" sz="900" b="1" i="1">
                              <a:solidFill>
                                <a:schemeClr val="accent1"/>
                              </a:solidFill>
                              <a:latin typeface="Cambria Math" panose="02040503050406030204" pitchFamily="18" charset="0"/>
                            </a:rPr>
                            <m:t>𝑰</m:t>
                          </m:r>
                        </m:num>
                        <m:den>
                          <m:r>
                            <a:rPr lang="en-US" sz="900" b="1" i="1">
                              <a:solidFill>
                                <a:schemeClr val="accent1"/>
                              </a:solidFill>
                              <a:latin typeface="Cambria Math" panose="02040503050406030204" pitchFamily="18" charset="0"/>
                            </a:rPr>
                            <m:t>𝑵</m:t>
                          </m:r>
                        </m:den>
                      </m:f>
                      <m:r>
                        <a:rPr lang="en-US" sz="900" b="1" i="1">
                          <a:solidFill>
                            <a:schemeClr val="accent1"/>
                          </a:solidFill>
                          <a:latin typeface="Cambria Math" panose="02040503050406030204" pitchFamily="18" charset="0"/>
                        </a:rPr>
                        <m:t>+</m:t>
                      </m:r>
                      <m:f>
                        <m:fPr>
                          <m:ctrlPr>
                            <a:rPr lang="en-US" sz="900" b="1" i="1">
                              <a:solidFill>
                                <a:schemeClr val="accent1"/>
                              </a:solidFill>
                              <a:latin typeface="Cambria Math" panose="02040503050406030204" pitchFamily="18" charset="0"/>
                            </a:rPr>
                          </m:ctrlPr>
                        </m:fPr>
                        <m:num>
                          <m:sSub>
                            <m:sSubPr>
                              <m:ctrlPr>
                                <a:rPr lang="en-US" sz="900" b="1" i="1">
                                  <a:solidFill>
                                    <a:schemeClr val="accent1"/>
                                  </a:solidFill>
                                  <a:latin typeface="Cambria Math" panose="02040503050406030204" pitchFamily="18" charset="0"/>
                                </a:rPr>
                              </m:ctrlPr>
                            </m:sSubPr>
                            <m:e>
                              <m:r>
                                <a:rPr lang="en-US" sz="900" b="1" i="1">
                                  <a:solidFill>
                                    <a:schemeClr val="accent1"/>
                                  </a:solidFill>
                                  <a:latin typeface="Cambria Math" panose="02040503050406030204" pitchFamily="18" charset="0"/>
                                </a:rPr>
                                <m:t>𝜷</m:t>
                              </m:r>
                            </m:e>
                            <m:sub>
                              <m:r>
                                <a:rPr lang="en-US" sz="900" b="1" i="1">
                                  <a:solidFill>
                                    <a:schemeClr val="accent1"/>
                                  </a:solidFill>
                                  <a:latin typeface="Cambria Math" panose="02040503050406030204" pitchFamily="18" charset="0"/>
                                </a:rPr>
                                <m:t>𝒌</m:t>
                              </m:r>
                            </m:sub>
                          </m:sSub>
                          <m:r>
                            <a:rPr lang="en-US" sz="900" b="1" i="1">
                              <a:solidFill>
                                <a:schemeClr val="accent1"/>
                              </a:solidFill>
                              <a:latin typeface="Cambria Math" panose="02040503050406030204" pitchFamily="18" charset="0"/>
                            </a:rPr>
                            <m:t>𝑲</m:t>
                          </m:r>
                        </m:num>
                        <m:den>
                          <m:r>
                            <a:rPr lang="en-US" sz="900" b="1" i="1">
                              <a:solidFill>
                                <a:schemeClr val="accent1"/>
                              </a:solidFill>
                              <a:latin typeface="Cambria Math" panose="02040503050406030204" pitchFamily="18" charset="0"/>
                            </a:rPr>
                            <m:t>𝑵</m:t>
                          </m:r>
                        </m:den>
                      </m:f>
                      <m:r>
                        <a:rPr lang="en-US" sz="900" b="1" i="1">
                          <a:solidFill>
                            <a:schemeClr val="accent1"/>
                          </a:solidFill>
                          <a:latin typeface="Cambria Math" panose="02040503050406030204" pitchFamily="18" charset="0"/>
                        </a:rPr>
                        <m:t>+</m:t>
                      </m:r>
                      <m:f>
                        <m:fPr>
                          <m:ctrlPr>
                            <a:rPr lang="en-US" sz="900" b="1" i="1">
                              <a:solidFill>
                                <a:schemeClr val="accent1"/>
                              </a:solidFill>
                              <a:latin typeface="Cambria Math" panose="02040503050406030204" pitchFamily="18" charset="0"/>
                            </a:rPr>
                          </m:ctrlPr>
                        </m:fPr>
                        <m:num>
                          <m:sSub>
                            <m:sSubPr>
                              <m:ctrlPr>
                                <a:rPr lang="en-US" sz="900" b="1" i="1">
                                  <a:solidFill>
                                    <a:schemeClr val="accent1"/>
                                  </a:solidFill>
                                  <a:latin typeface="Cambria Math" panose="02040503050406030204" pitchFamily="18" charset="0"/>
                                </a:rPr>
                              </m:ctrlPr>
                            </m:sSubPr>
                            <m:e>
                              <m:r>
                                <a:rPr lang="en-US" sz="900" b="1" i="1">
                                  <a:solidFill>
                                    <a:schemeClr val="accent1"/>
                                  </a:solidFill>
                                  <a:latin typeface="Cambria Math" panose="02040503050406030204" pitchFamily="18" charset="0"/>
                                </a:rPr>
                                <m:t>𝜷</m:t>
                              </m:r>
                            </m:e>
                            <m:sub>
                              <m:r>
                                <a:rPr lang="en-US" sz="900" b="1" i="1">
                                  <a:solidFill>
                                    <a:schemeClr val="accent1"/>
                                  </a:solidFill>
                                  <a:latin typeface="Cambria Math" panose="02040503050406030204" pitchFamily="18" charset="0"/>
                                </a:rPr>
                                <m:t>𝒐</m:t>
                              </m:r>
                            </m:sub>
                          </m:sSub>
                          <m:r>
                            <a:rPr lang="en-US" sz="900" b="1" i="1">
                              <a:solidFill>
                                <a:schemeClr val="accent1"/>
                              </a:solidFill>
                              <a:latin typeface="Cambria Math" panose="02040503050406030204" pitchFamily="18" charset="0"/>
                            </a:rPr>
                            <m:t>𝑶</m:t>
                          </m:r>
                        </m:num>
                        <m:den>
                          <m:r>
                            <a:rPr lang="en-US" sz="900" b="1" i="1">
                              <a:solidFill>
                                <a:schemeClr val="accent1"/>
                              </a:solidFill>
                              <a:latin typeface="Cambria Math" panose="02040503050406030204" pitchFamily="18" charset="0"/>
                            </a:rPr>
                            <m:t>𝑵</m:t>
                          </m:r>
                        </m:den>
                      </m:f>
                    </m:oMath>
                  </m:oMathPara>
                </a14:m>
                <a:endParaRPr lang="en-US" sz="900" b="1" dirty="0">
                  <a:solidFill>
                    <a:schemeClr val="accent1"/>
                  </a:solidFill>
                </a:endParaRPr>
              </a:p>
            </p:txBody>
          </p:sp>
        </mc:Choice>
        <mc:Fallback xmlns="">
          <p:sp>
            <p:nvSpPr>
              <p:cNvPr id="94" name="TextBox 93">
                <a:extLst>
                  <a:ext uri="{FF2B5EF4-FFF2-40B4-BE49-F238E27FC236}">
                    <a16:creationId xmlns:a16="http://schemas.microsoft.com/office/drawing/2014/main" id="{814D3CF1-CA79-5C34-C693-F4E0F5BC42C5}"/>
                  </a:ext>
                </a:extLst>
              </p:cNvPr>
              <p:cNvSpPr txBox="1">
                <a:spLocks noRot="1" noChangeAspect="1" noMove="1" noResize="1" noEditPoints="1" noAdjustHandles="1" noChangeArrowheads="1" noChangeShapeType="1" noTextEdit="1"/>
              </p:cNvSpPr>
              <p:nvPr/>
            </p:nvSpPr>
            <p:spPr>
              <a:xfrm>
                <a:off x="2554493" y="3823001"/>
                <a:ext cx="1138449" cy="35445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0E2D89B-630D-37DF-D5E0-420AFF870878}"/>
                  </a:ext>
                </a:extLst>
              </p:cNvPr>
              <p:cNvSpPr txBox="1"/>
              <p:nvPr/>
            </p:nvSpPr>
            <p:spPr>
              <a:xfrm>
                <a:off x="4024802" y="3656277"/>
                <a:ext cx="32594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1"/>
                          </a:solidFill>
                          <a:latin typeface="Cambria Math" panose="02040503050406030204" pitchFamily="18" charset="0"/>
                        </a:rPr>
                        <m:t>𝜖</m:t>
                      </m:r>
                    </m:oMath>
                  </m:oMathPara>
                </a14:m>
                <a:endParaRPr lang="en-US" sz="2400" dirty="0">
                  <a:solidFill>
                    <a:schemeClr val="accent1"/>
                  </a:solidFill>
                </a:endParaRPr>
              </a:p>
            </p:txBody>
          </p:sp>
        </mc:Choice>
        <mc:Fallback xmlns="">
          <p:sp>
            <p:nvSpPr>
              <p:cNvPr id="96" name="TextBox 95">
                <a:extLst>
                  <a:ext uri="{FF2B5EF4-FFF2-40B4-BE49-F238E27FC236}">
                    <a16:creationId xmlns:a16="http://schemas.microsoft.com/office/drawing/2014/main" id="{B0E2D89B-630D-37DF-D5E0-420AFF870878}"/>
                  </a:ext>
                </a:extLst>
              </p:cNvPr>
              <p:cNvSpPr txBox="1">
                <a:spLocks noRot="1" noChangeAspect="1" noMove="1" noResize="1" noEditPoints="1" noAdjustHandles="1" noChangeArrowheads="1" noChangeShapeType="1" noTextEdit="1"/>
              </p:cNvSpPr>
              <p:nvPr/>
            </p:nvSpPr>
            <p:spPr>
              <a:xfrm>
                <a:off x="4024802" y="3656277"/>
                <a:ext cx="325947"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58618D7-1FC1-402D-86A8-09B79BD713DD}"/>
                  </a:ext>
                </a:extLst>
              </p:cNvPr>
              <p:cNvSpPr txBox="1"/>
              <p:nvPr/>
            </p:nvSpPr>
            <p:spPr>
              <a:xfrm>
                <a:off x="5208330" y="5890919"/>
                <a:ext cx="35458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1"/>
                              </a:solidFill>
                              <a:latin typeface="Cambria Math" panose="02040503050406030204" pitchFamily="18" charset="0"/>
                            </a:rPr>
                          </m:ctrlPr>
                        </m:sSubPr>
                        <m:e>
                          <m:r>
                            <a:rPr lang="en-US" sz="1800" b="1" i="1" smtClean="0">
                              <a:solidFill>
                                <a:schemeClr val="accent1"/>
                              </a:solidFill>
                              <a:latin typeface="Cambria Math" panose="02040503050406030204" pitchFamily="18" charset="0"/>
                            </a:rPr>
                            <m:t>𝜸</m:t>
                          </m:r>
                        </m:e>
                        <m:sub>
                          <m:r>
                            <a:rPr lang="en-US" sz="1800" b="1" i="1" smtClean="0">
                              <a:solidFill>
                                <a:schemeClr val="accent1"/>
                              </a:solidFill>
                              <a:latin typeface="Cambria Math" panose="02040503050406030204" pitchFamily="18" charset="0"/>
                            </a:rPr>
                            <m:t>𝑶</m:t>
                          </m:r>
                        </m:sub>
                      </m:sSub>
                    </m:oMath>
                  </m:oMathPara>
                </a14:m>
                <a:endParaRPr lang="en-US" dirty="0"/>
              </a:p>
            </p:txBody>
          </p:sp>
        </mc:Choice>
        <mc:Fallback xmlns="">
          <p:sp>
            <p:nvSpPr>
              <p:cNvPr id="98" name="TextBox 97">
                <a:extLst>
                  <a:ext uri="{FF2B5EF4-FFF2-40B4-BE49-F238E27FC236}">
                    <a16:creationId xmlns:a16="http://schemas.microsoft.com/office/drawing/2014/main" id="{258618D7-1FC1-402D-86A8-09B79BD713DD}"/>
                  </a:ext>
                </a:extLst>
              </p:cNvPr>
              <p:cNvSpPr txBox="1">
                <a:spLocks noRot="1" noChangeAspect="1" noMove="1" noResize="1" noEditPoints="1" noAdjustHandles="1" noChangeArrowheads="1" noChangeShapeType="1" noTextEdit="1"/>
              </p:cNvSpPr>
              <p:nvPr/>
            </p:nvSpPr>
            <p:spPr>
              <a:xfrm>
                <a:off x="5208330" y="5890919"/>
                <a:ext cx="354584" cy="369332"/>
              </a:xfrm>
              <a:prstGeom prst="rect">
                <a:avLst/>
              </a:prstGeom>
              <a:blipFill>
                <a:blip r:embed="rId13"/>
                <a:stretch>
                  <a:fillRect r="-16949" b="-3279"/>
                </a:stretch>
              </a:blipFill>
            </p:spPr>
            <p:txBody>
              <a:bodyPr/>
              <a:lstStyle/>
              <a:p>
                <a:r>
                  <a:rPr lang="en-US">
                    <a:noFill/>
                  </a:rPr>
                  <a:t> </a:t>
                </a:r>
              </a:p>
            </p:txBody>
          </p:sp>
        </mc:Fallback>
      </mc:AlternateContent>
    </p:spTree>
    <p:extLst>
      <p:ext uri="{BB962C8B-B14F-4D97-AF65-F5344CB8AC3E}">
        <p14:creationId xmlns:p14="http://schemas.microsoft.com/office/powerpoint/2010/main" val="3790569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D1190CCC-0BA5-8078-4BA6-936F049E1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7193" y="539496"/>
            <a:ext cx="3805088" cy="3209544"/>
          </a:xfrm>
          <a:prstGeom prst="rect">
            <a:avLst/>
          </a:prstGeom>
        </p:spPr>
      </p:pic>
      <p:pic>
        <p:nvPicPr>
          <p:cNvPr id="7" name="Picture 6" descr="Schematic&#10;&#10;Description automatically generated with medium confidence">
            <a:extLst>
              <a:ext uri="{FF2B5EF4-FFF2-40B4-BE49-F238E27FC236}">
                <a16:creationId xmlns:a16="http://schemas.microsoft.com/office/drawing/2014/main" id="{F66C139C-6D2A-05E5-8DDA-6C412573B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28" y="233265"/>
            <a:ext cx="5821272" cy="4077478"/>
          </a:xfrm>
          <a:prstGeom prst="rect">
            <a:avLst/>
          </a:prstGeom>
        </p:spPr>
      </p:pic>
      <p:pic>
        <p:nvPicPr>
          <p:cNvPr id="9" name="Picture 8" descr="A picture containing text, whiteboard&#10;&#10;Description automatically generated">
            <a:extLst>
              <a:ext uri="{FF2B5EF4-FFF2-40B4-BE49-F238E27FC236}">
                <a16:creationId xmlns:a16="http://schemas.microsoft.com/office/drawing/2014/main" id="{7035BB89-ECD2-5050-188F-16D9B2F00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728" y="4579464"/>
            <a:ext cx="2465459" cy="1423278"/>
          </a:xfrm>
          <a:prstGeom prst="rect">
            <a:avLst/>
          </a:prstGeom>
        </p:spPr>
      </p:pic>
    </p:spTree>
    <p:extLst>
      <p:ext uri="{BB962C8B-B14F-4D97-AF65-F5344CB8AC3E}">
        <p14:creationId xmlns:p14="http://schemas.microsoft.com/office/powerpoint/2010/main" val="3443162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8CDFB662-BC28-4F7B-BDF8-7ABA620AD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741" y="2888094"/>
            <a:ext cx="4393770" cy="3200400"/>
          </a:xfrm>
          <a:prstGeom prst="rect">
            <a:avLst/>
          </a:prstGeom>
        </p:spPr>
      </p:pic>
      <p:pic>
        <p:nvPicPr>
          <p:cNvPr id="7" name="Picture 6" descr="Chart, histogram&#10;&#10;Description automatically generated">
            <a:extLst>
              <a:ext uri="{FF2B5EF4-FFF2-40B4-BE49-F238E27FC236}">
                <a16:creationId xmlns:a16="http://schemas.microsoft.com/office/drawing/2014/main" id="{DCC330FF-2FD8-471B-843A-8CCFDFD7D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2888094"/>
            <a:ext cx="4278031" cy="3200400"/>
          </a:xfrm>
          <a:prstGeom prst="rect">
            <a:avLst/>
          </a:prstGeom>
        </p:spPr>
      </p:pic>
      <p:sp>
        <p:nvSpPr>
          <p:cNvPr id="2" name="Title 1">
            <a:extLst>
              <a:ext uri="{FF2B5EF4-FFF2-40B4-BE49-F238E27FC236}">
                <a16:creationId xmlns:a16="http://schemas.microsoft.com/office/drawing/2014/main" id="{FEF1560E-835A-4B60-9F60-46839E80EA27}"/>
              </a:ext>
            </a:extLst>
          </p:cNvPr>
          <p:cNvSpPr>
            <a:spLocks noGrp="1"/>
          </p:cNvSpPr>
          <p:nvPr>
            <p:ph type="title"/>
          </p:nvPr>
        </p:nvSpPr>
        <p:spPr>
          <a:xfrm>
            <a:off x="93306" y="-17252"/>
            <a:ext cx="11260494" cy="1325563"/>
          </a:xfrm>
        </p:spPr>
        <p:txBody>
          <a:bodyPr/>
          <a:lstStyle/>
          <a:p>
            <a:pPr algn="ctr"/>
            <a:r>
              <a:rPr lang="en-US"/>
              <a:t>Switching Coupling parameter in </a:t>
            </a:r>
            <a:r>
              <a:rPr lang="en-US" err="1"/>
              <a:t>Lotka</a:t>
            </a:r>
            <a:r>
              <a:rPr lang="en-US"/>
              <a:t> Volterra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B2F679-1A39-4A73-B063-5F82E5BEC528}"/>
                  </a:ext>
                </a:extLst>
              </p:cNvPr>
              <p:cNvSpPr txBox="1"/>
              <p:nvPr/>
            </p:nvSpPr>
            <p:spPr>
              <a:xfrm>
                <a:off x="625837" y="1712263"/>
                <a:ext cx="4172594" cy="1043363"/>
              </a:xfrm>
              <a:prstGeom prst="rect">
                <a:avLst/>
              </a:prstGeom>
              <a:noFill/>
            </p:spPr>
            <p:txBody>
              <a:bodyPr wrap="square">
                <a:spAutoFit/>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2800" i="1" smtClean="0">
                              <a:effectLst/>
                              <a:latin typeface="Cambria Math" panose="02040503050406030204" pitchFamily="18" charset="0"/>
                              <a:ea typeface="Calibri" panose="020F0502020204030204" pitchFamily="34" charset="0"/>
                              <a:cs typeface="Calibri Light" panose="020F0302020204030204" pitchFamily="34" charset="0"/>
                            </a:rPr>
                          </m:ctrlPr>
                        </m:accPr>
                        <m:e>
                          <m:r>
                            <a:rPr lang="en-US" sz="2800" i="1">
                              <a:effectLst/>
                              <a:latin typeface="Cambria Math" panose="02040503050406030204" pitchFamily="18" charset="0"/>
                              <a:ea typeface="Calibri" panose="020F0502020204030204" pitchFamily="34" charset="0"/>
                              <a:cs typeface="Calibri Light" panose="020F0302020204030204" pitchFamily="34" charset="0"/>
                            </a:rPr>
                            <m:t>𝐻</m:t>
                          </m:r>
                        </m:e>
                      </m:acc>
                      <m:r>
                        <a:rPr lang="en-US" sz="2800" i="1">
                          <a:effectLst/>
                          <a:latin typeface="Cambria Math" panose="02040503050406030204" pitchFamily="18" charset="0"/>
                          <a:ea typeface="Calibri" panose="020F0502020204030204" pitchFamily="34" charset="0"/>
                          <a:cs typeface="Calibri Light" panose="020F0302020204030204" pitchFamily="34" charset="0"/>
                        </a:rPr>
                        <m:t>=</m:t>
                      </m:r>
                      <m:r>
                        <a:rPr lang="en-US" sz="2800" i="1">
                          <a:effectLst/>
                          <a:latin typeface="Cambria Math" panose="02040503050406030204" pitchFamily="18" charset="0"/>
                          <a:ea typeface="Calibri" panose="020F0502020204030204" pitchFamily="34" charset="0"/>
                          <a:cs typeface="Calibri Light" panose="020F0302020204030204" pitchFamily="34" charset="0"/>
                        </a:rPr>
                        <m:t>𝑏𝐻</m:t>
                      </m:r>
                      <m:r>
                        <a:rPr lang="en-US" sz="2800" i="1">
                          <a:effectLst/>
                          <a:latin typeface="Cambria Math" panose="02040503050406030204" pitchFamily="18" charset="0"/>
                          <a:ea typeface="Calibri" panose="020F0502020204030204" pitchFamily="34" charset="0"/>
                          <a:cs typeface="Calibri Light" panose="020F0302020204030204" pitchFamily="34" charset="0"/>
                        </a:rPr>
                        <m:t>−</m:t>
                      </m:r>
                      <m:r>
                        <a:rPr lang="en-US" sz="2800" i="1">
                          <a:effectLst/>
                          <a:latin typeface="Cambria Math" panose="02040503050406030204" pitchFamily="18" charset="0"/>
                          <a:ea typeface="Calibri" panose="020F0502020204030204" pitchFamily="34" charset="0"/>
                          <a:cs typeface="Calibri Light" panose="020F0302020204030204" pitchFamily="34" charset="0"/>
                        </a:rPr>
                        <m:t>𝑠𝐻𝑃</m:t>
                      </m:r>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m:t>
                      </m:r>
                      <m:sSub>
                        <m:sSubPr>
                          <m:ctrlP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𝜂</m:t>
                          </m:r>
                        </m:e>
                        <m:sub>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𝐻</m:t>
                          </m:r>
                        </m:sub>
                      </m:sSub>
                    </m:oMath>
                  </m:oMathPara>
                </a14:m>
                <a:endParaRPr lang="en-US" sz="2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2800" i="1">
                              <a:effectLst/>
                              <a:latin typeface="Cambria Math" panose="02040503050406030204" pitchFamily="18" charset="0"/>
                              <a:ea typeface="Calibri" panose="020F0502020204030204" pitchFamily="34" charset="0"/>
                              <a:cs typeface="Calibri Light" panose="020F0302020204030204" pitchFamily="34" charset="0"/>
                            </a:rPr>
                          </m:ctrlPr>
                        </m:accPr>
                        <m:e>
                          <m:r>
                            <a:rPr lang="en-US" sz="2800" i="1">
                              <a:effectLst/>
                              <a:latin typeface="Cambria Math" panose="02040503050406030204" pitchFamily="18" charset="0"/>
                              <a:ea typeface="Calibri" panose="020F0502020204030204" pitchFamily="34" charset="0"/>
                              <a:cs typeface="Calibri Light" panose="020F0302020204030204" pitchFamily="34" charset="0"/>
                            </a:rPr>
                            <m:t>𝑃</m:t>
                          </m:r>
                        </m:e>
                      </m:acc>
                      <m:r>
                        <a:rPr lang="en-US" sz="2800" i="1">
                          <a:effectLst/>
                          <a:latin typeface="Cambria Math" panose="02040503050406030204" pitchFamily="18" charset="0"/>
                          <a:ea typeface="Calibri" panose="020F0502020204030204" pitchFamily="34" charset="0"/>
                          <a:cs typeface="Calibri Light" panose="020F0302020204030204" pitchFamily="34" charset="0"/>
                        </a:rPr>
                        <m:t>=</m:t>
                      </m:r>
                      <m:r>
                        <a:rPr lang="en-US" sz="2800" i="1">
                          <a:effectLst/>
                          <a:latin typeface="Cambria Math" panose="02040503050406030204" pitchFamily="18" charset="0"/>
                          <a:ea typeface="Calibri" panose="020F0502020204030204" pitchFamily="34" charset="0"/>
                          <a:cs typeface="Calibri Light" panose="020F0302020204030204" pitchFamily="34" charset="0"/>
                        </a:rPr>
                        <m:t>𝑒𝑠𝐻𝑃</m:t>
                      </m:r>
                      <m:r>
                        <a:rPr lang="en-US" sz="2800" i="1">
                          <a:effectLst/>
                          <a:latin typeface="Cambria Math" panose="02040503050406030204" pitchFamily="18" charset="0"/>
                          <a:ea typeface="Calibri" panose="020F0502020204030204" pitchFamily="34" charset="0"/>
                          <a:cs typeface="Calibri Light" panose="020F0302020204030204" pitchFamily="34" charset="0"/>
                        </a:rPr>
                        <m:t>−</m:t>
                      </m:r>
                      <m:r>
                        <a:rPr lang="en-US" sz="2800" i="1">
                          <a:effectLst/>
                          <a:latin typeface="Cambria Math" panose="02040503050406030204" pitchFamily="18" charset="0"/>
                          <a:ea typeface="Calibri" panose="020F0502020204030204" pitchFamily="34" charset="0"/>
                          <a:cs typeface="Calibri Light" panose="020F0302020204030204" pitchFamily="34" charset="0"/>
                        </a:rPr>
                        <m:t>𝑑𝑃</m:t>
                      </m:r>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m:t>
                      </m:r>
                      <m:sSub>
                        <m:sSubPr>
                          <m:ctrlP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𝜂</m:t>
                          </m:r>
                        </m:e>
                        <m:sub>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𝑃</m:t>
                          </m:r>
                        </m:sub>
                      </m:sSub>
                    </m:oMath>
                  </m:oMathPara>
                </a14:m>
                <a:endParaRPr lang="en-US" sz="20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EBB2F679-1A39-4A73-B063-5F82E5BEC528}"/>
                  </a:ext>
                </a:extLst>
              </p:cNvPr>
              <p:cNvSpPr txBox="1">
                <a:spLocks noRot="1" noChangeAspect="1" noMove="1" noResize="1" noEditPoints="1" noAdjustHandles="1" noChangeArrowheads="1" noChangeShapeType="1" noTextEdit="1"/>
              </p:cNvSpPr>
              <p:nvPr/>
            </p:nvSpPr>
            <p:spPr>
              <a:xfrm>
                <a:off x="625837" y="1712263"/>
                <a:ext cx="4172594" cy="1043363"/>
              </a:xfrm>
              <a:prstGeom prst="rect">
                <a:avLst/>
              </a:prstGeo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639C450-C2B9-48A8-A908-5004EDC6D828}"/>
              </a:ext>
            </a:extLst>
          </p:cNvPr>
          <p:cNvPicPr>
            <a:picLocks noChangeAspect="1"/>
          </p:cNvPicPr>
          <p:nvPr/>
        </p:nvPicPr>
        <p:blipFill rotWithShape="1">
          <a:blip r:embed="rId5">
            <a:extLst>
              <a:ext uri="{28A0092B-C50C-407E-A947-70E740481C1C}">
                <a14:useLocalDpi xmlns:a14="http://schemas.microsoft.com/office/drawing/2010/main" val="0"/>
              </a:ext>
            </a:extLst>
          </a:blip>
          <a:srcRect l="2173" r="3629"/>
          <a:stretch/>
        </p:blipFill>
        <p:spPr>
          <a:xfrm>
            <a:off x="8053190" y="2832433"/>
            <a:ext cx="4138810" cy="3200401"/>
          </a:xfrm>
          <a:prstGeom prst="rect">
            <a:avLst/>
          </a:prstGeom>
        </p:spPr>
      </p:pic>
    </p:spTree>
    <p:extLst>
      <p:ext uri="{BB962C8B-B14F-4D97-AF65-F5344CB8AC3E}">
        <p14:creationId xmlns:p14="http://schemas.microsoft.com/office/powerpoint/2010/main" val="1661517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22C95-D909-4730-9B45-0C8CD848F982}"/>
              </a:ext>
            </a:extLst>
          </p:cNvPr>
          <p:cNvSpPr>
            <a:spLocks noGrp="1"/>
          </p:cNvSpPr>
          <p:nvPr>
            <p:ph type="title"/>
          </p:nvPr>
        </p:nvSpPr>
        <p:spPr/>
        <p:txBody>
          <a:bodyPr/>
          <a:lstStyle/>
          <a:p>
            <a:r>
              <a:rPr lang="en-US"/>
              <a:t>Unidirectional coupling (Tent and Ulam)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42690-7A72-42FB-91A4-46B08BCFBF19}"/>
                  </a:ext>
                </a:extLst>
              </p:cNvPr>
              <p:cNvSpPr>
                <a:spLocks noGrp="1"/>
              </p:cNvSpPr>
              <p:nvPr>
                <p:ph idx="1"/>
              </p:nvPr>
            </p:nvSpPr>
            <p:spPr>
              <a:xfrm>
                <a:off x="3329609" y="1769369"/>
                <a:ext cx="4608443" cy="1426533"/>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𝑦</m:t>
                          </m:r>
                        </m:sub>
                      </m:sSub>
                    </m:oMath>
                  </m:oMathPara>
                </a14:m>
                <a:endParaRPr lang="en-US" b="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𝜖</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m:oMathPara>
                </a14:m>
                <a:endParaRPr lang="en-US"/>
              </a:p>
            </p:txBody>
          </p:sp>
        </mc:Choice>
        <mc:Fallback xmlns="">
          <p:sp>
            <p:nvSpPr>
              <p:cNvPr id="3" name="Content Placeholder 2">
                <a:extLst>
                  <a:ext uri="{FF2B5EF4-FFF2-40B4-BE49-F238E27FC236}">
                    <a16:creationId xmlns:a16="http://schemas.microsoft.com/office/drawing/2014/main" id="{52642690-7A72-42FB-91A4-46B08BCFBF19}"/>
                  </a:ext>
                </a:extLst>
              </p:cNvPr>
              <p:cNvSpPr>
                <a:spLocks noGrp="1" noRot="1" noChangeAspect="1" noMove="1" noResize="1" noEditPoints="1" noAdjustHandles="1" noChangeArrowheads="1" noChangeShapeType="1" noTextEdit="1"/>
              </p:cNvSpPr>
              <p:nvPr>
                <p:ph idx="1"/>
              </p:nvPr>
            </p:nvSpPr>
            <p:spPr>
              <a:xfrm>
                <a:off x="3329609" y="1769369"/>
                <a:ext cx="4608443" cy="1426533"/>
              </a:xfr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AC72152-C126-4471-82EA-9C981288CF7B}"/>
              </a:ext>
            </a:extLst>
          </p:cNvPr>
          <p:cNvSpPr txBox="1"/>
          <p:nvPr/>
        </p:nvSpPr>
        <p:spPr>
          <a:xfrm>
            <a:off x="838200" y="2001328"/>
            <a:ext cx="1881810" cy="584775"/>
          </a:xfrm>
          <a:prstGeom prst="rect">
            <a:avLst/>
          </a:prstGeom>
          <a:noFill/>
        </p:spPr>
        <p:txBody>
          <a:bodyPr wrap="square" rtlCol="0">
            <a:spAutoFit/>
          </a:bodyPr>
          <a:lstStyle/>
          <a:p>
            <a:r>
              <a:rPr lang="en-US" sz="3200" b="1"/>
              <a:t>Tent Map</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9AB8B6C-C621-478D-A7BA-DD0A4A5A9BD1}"/>
                  </a:ext>
                </a:extLst>
              </p:cNvPr>
              <p:cNvSpPr txBox="1"/>
              <p:nvPr/>
            </p:nvSpPr>
            <p:spPr>
              <a:xfrm>
                <a:off x="56322" y="2827702"/>
                <a:ext cx="3659335" cy="9161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2</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𝑖𝑓</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&lt;0.5</m:t>
                              </m:r>
                            </m:e>
                            <m:e>
                              <m:r>
                                <a:rPr lang="en-US" sz="2400" b="0" i="1" smtClean="0">
                                  <a:latin typeface="Cambria Math" panose="02040503050406030204" pitchFamily="18" charset="0"/>
                                </a:rPr>
                                <m:t>2−2</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𝑖𝑓</m:t>
                              </m:r>
                              <m:r>
                                <a:rPr lang="en-US" sz="2400" b="0" i="1" smtClean="0">
                                  <a:latin typeface="Cambria Math" panose="02040503050406030204" pitchFamily="18" charset="0"/>
                                </a:rPr>
                                <m:t> </m:t>
                              </m:r>
                              <m:r>
                                <a:rPr lang="en-US" sz="2400" b="0" i="1" smtClean="0">
                                  <a:latin typeface="Cambria Math" panose="02040503050406030204" pitchFamily="18" charset="0"/>
                                </a:rPr>
                                <m:t>𝑐</m:t>
                              </m:r>
                              <m:r>
                                <a:rPr lang="en-US" sz="2400" b="0" i="1" smtClean="0">
                                  <a:latin typeface="Cambria Math" panose="02040503050406030204" pitchFamily="18" charset="0"/>
                                </a:rPr>
                                <m:t>≥0.5</m:t>
                              </m:r>
                            </m:e>
                          </m:eqArr>
                        </m:e>
                      </m:d>
                    </m:oMath>
                  </m:oMathPara>
                </a14:m>
                <a:endParaRPr lang="en-US"/>
              </a:p>
            </p:txBody>
          </p:sp>
        </mc:Choice>
        <mc:Fallback xmlns="">
          <p:sp>
            <p:nvSpPr>
              <p:cNvPr id="5" name="TextBox 4">
                <a:extLst>
                  <a:ext uri="{FF2B5EF4-FFF2-40B4-BE49-F238E27FC236}">
                    <a16:creationId xmlns:a16="http://schemas.microsoft.com/office/drawing/2014/main" id="{89AB8B6C-C621-478D-A7BA-DD0A4A5A9BD1}"/>
                  </a:ext>
                </a:extLst>
              </p:cNvPr>
              <p:cNvSpPr txBox="1">
                <a:spLocks noRot="1" noChangeAspect="1" noMove="1" noResize="1" noEditPoints="1" noAdjustHandles="1" noChangeArrowheads="1" noChangeShapeType="1" noTextEdit="1"/>
              </p:cNvSpPr>
              <p:nvPr/>
            </p:nvSpPr>
            <p:spPr>
              <a:xfrm>
                <a:off x="56322" y="2827702"/>
                <a:ext cx="3659335" cy="916148"/>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BF20A89-029B-443F-B7DE-326A0EEA4093}"/>
              </a:ext>
            </a:extLst>
          </p:cNvPr>
          <p:cNvSpPr txBox="1"/>
          <p:nvPr/>
        </p:nvSpPr>
        <p:spPr>
          <a:xfrm>
            <a:off x="467140" y="4285703"/>
            <a:ext cx="2252870" cy="584775"/>
          </a:xfrm>
          <a:prstGeom prst="rect">
            <a:avLst/>
          </a:prstGeom>
          <a:noFill/>
        </p:spPr>
        <p:txBody>
          <a:bodyPr wrap="square" rtlCol="0">
            <a:spAutoFit/>
          </a:bodyPr>
          <a:lstStyle/>
          <a:p>
            <a:r>
              <a:rPr lang="en-US" sz="3200" b="1"/>
              <a:t>Ulam Map</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F5A9F9-1887-435A-A0B9-94CDB7B7B257}"/>
                  </a:ext>
                </a:extLst>
              </p:cNvPr>
              <p:cNvSpPr txBox="1"/>
              <p:nvPr/>
            </p:nvSpPr>
            <p:spPr>
              <a:xfrm>
                <a:off x="467140" y="5388209"/>
                <a:ext cx="211827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i="1">
                          <a:latin typeface="Cambria Math" panose="02040503050406030204" pitchFamily="18" charset="0"/>
                        </a:rPr>
                        <m:t>2−</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2</m:t>
                          </m:r>
                        </m:sup>
                      </m:sSup>
                    </m:oMath>
                  </m:oMathPara>
                </a14:m>
                <a:endParaRPr lang="en-US" sz="2400" i="1">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4DF5A9F9-1887-435A-A0B9-94CDB7B7B257}"/>
                  </a:ext>
                </a:extLst>
              </p:cNvPr>
              <p:cNvSpPr txBox="1">
                <a:spLocks noRot="1" noChangeAspect="1" noMove="1" noResize="1" noEditPoints="1" noAdjustHandles="1" noChangeArrowheads="1" noChangeShapeType="1" noTextEdit="1"/>
              </p:cNvSpPr>
              <p:nvPr/>
            </p:nvSpPr>
            <p:spPr>
              <a:xfrm>
                <a:off x="467140" y="5388209"/>
                <a:ext cx="2118272" cy="461665"/>
              </a:xfrm>
              <a:prstGeom prst="rect">
                <a:avLst/>
              </a:prstGeom>
              <a:blipFill>
                <a:blip r:embed="rId4"/>
                <a:stretch>
                  <a:fillRect l="-576" b="-19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01F916-DE6C-4A23-BD97-9D78648D7153}"/>
                  </a:ext>
                </a:extLst>
              </p:cNvPr>
              <p:cNvSpPr txBox="1"/>
              <p:nvPr/>
            </p:nvSpPr>
            <p:spPr>
              <a:xfrm>
                <a:off x="7306574" y="1810451"/>
                <a:ext cx="1839286"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(0,1</m:t>
                      </m:r>
                      <m:r>
                        <a:rPr lang="en-US" b="0" i="1" smtClean="0">
                          <a:latin typeface="Cambria Math" panose="02040503050406030204" pitchFamily="18" charset="0"/>
                        </a:rPr>
                        <m:t>𝑒</m:t>
                      </m:r>
                      <m:r>
                        <a:rPr lang="en-US" b="0" i="1" smtClean="0">
                          <a:latin typeface="Cambria Math" panose="02040503050406030204" pitchFamily="18" charset="0"/>
                        </a:rPr>
                        <m:t>−7)</m:t>
                      </m:r>
                    </m:oMath>
                  </m:oMathPara>
                </a14:m>
                <a:endParaRPr lang="en-US"/>
              </a:p>
            </p:txBody>
          </p:sp>
        </mc:Choice>
        <mc:Fallback xmlns="">
          <p:sp>
            <p:nvSpPr>
              <p:cNvPr id="8" name="TextBox 7">
                <a:extLst>
                  <a:ext uri="{FF2B5EF4-FFF2-40B4-BE49-F238E27FC236}">
                    <a16:creationId xmlns:a16="http://schemas.microsoft.com/office/drawing/2014/main" id="{EE01F916-DE6C-4A23-BD97-9D78648D7153}"/>
                  </a:ext>
                </a:extLst>
              </p:cNvPr>
              <p:cNvSpPr txBox="1">
                <a:spLocks noRot="1" noChangeAspect="1" noMove="1" noResize="1" noEditPoints="1" noAdjustHandles="1" noChangeArrowheads="1" noChangeShapeType="1" noTextEdit="1"/>
              </p:cNvSpPr>
              <p:nvPr/>
            </p:nvSpPr>
            <p:spPr>
              <a:xfrm>
                <a:off x="7306574" y="1810451"/>
                <a:ext cx="1839286" cy="391261"/>
              </a:xfrm>
              <a:prstGeom prst="rect">
                <a:avLst/>
              </a:prstGeom>
              <a:blipFill>
                <a:blip r:embed="rId5"/>
                <a:stretch>
                  <a:fillRect b="-7813"/>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0BA73E3-1E9E-4DC6-9937-F9EB57AD3E87}"/>
              </a:ext>
            </a:extLst>
          </p:cNvPr>
          <p:cNvGrpSpPr/>
          <p:nvPr/>
        </p:nvGrpSpPr>
        <p:grpSpPr>
          <a:xfrm>
            <a:off x="3827849" y="3195902"/>
            <a:ext cx="3998010" cy="3231605"/>
            <a:chOff x="3827849" y="3195902"/>
            <a:chExt cx="3998010" cy="3231605"/>
          </a:xfrm>
        </p:grpSpPr>
        <p:pic>
          <p:nvPicPr>
            <p:cNvPr id="10" name="Picture 9">
              <a:extLst>
                <a:ext uri="{FF2B5EF4-FFF2-40B4-BE49-F238E27FC236}">
                  <a16:creationId xmlns:a16="http://schemas.microsoft.com/office/drawing/2014/main" id="{819788AD-91D2-4B78-9ACD-B0975DAB1C6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827849" y="3429000"/>
              <a:ext cx="3998010" cy="2998507"/>
            </a:xfrm>
            <a:prstGeom prst="rect">
              <a:avLst/>
            </a:prstGeom>
          </p:spPr>
        </p:pic>
        <p:sp>
          <p:nvSpPr>
            <p:cNvPr id="11" name="TextBox 10">
              <a:extLst>
                <a:ext uri="{FF2B5EF4-FFF2-40B4-BE49-F238E27FC236}">
                  <a16:creationId xmlns:a16="http://schemas.microsoft.com/office/drawing/2014/main" id="{9D2D3AA1-8D1E-4C94-99EA-1204B6161AB6}"/>
                </a:ext>
              </a:extLst>
            </p:cNvPr>
            <p:cNvSpPr txBox="1"/>
            <p:nvPr/>
          </p:nvSpPr>
          <p:spPr>
            <a:xfrm>
              <a:off x="4560193" y="3195902"/>
              <a:ext cx="2533322" cy="369332"/>
            </a:xfrm>
            <a:prstGeom prst="rect">
              <a:avLst/>
            </a:prstGeom>
            <a:noFill/>
          </p:spPr>
          <p:txBody>
            <a:bodyPr wrap="none" rtlCol="0">
              <a:spAutoFit/>
            </a:bodyPr>
            <a:lstStyle/>
            <a:p>
              <a:r>
                <a:rPr lang="en-US"/>
                <a:t>Ulam Map Phase Portrait</a:t>
              </a:r>
            </a:p>
          </p:txBody>
        </p:sp>
      </p:grpSp>
      <p:grpSp>
        <p:nvGrpSpPr>
          <p:cNvPr id="16" name="Group 15">
            <a:extLst>
              <a:ext uri="{FF2B5EF4-FFF2-40B4-BE49-F238E27FC236}">
                <a16:creationId xmlns:a16="http://schemas.microsoft.com/office/drawing/2014/main" id="{2EEBF902-1AE9-416A-89CC-44EA8C3F4371}"/>
              </a:ext>
            </a:extLst>
          </p:cNvPr>
          <p:cNvGrpSpPr/>
          <p:nvPr/>
        </p:nvGrpSpPr>
        <p:grpSpPr>
          <a:xfrm>
            <a:off x="7713716" y="3137187"/>
            <a:ext cx="4095846" cy="3315265"/>
            <a:chOff x="7713716" y="3137187"/>
            <a:chExt cx="4095846" cy="3315265"/>
          </a:xfrm>
        </p:grpSpPr>
        <p:pic>
          <p:nvPicPr>
            <p:cNvPr id="14" name="Picture 13">
              <a:extLst>
                <a:ext uri="{FF2B5EF4-FFF2-40B4-BE49-F238E27FC236}">
                  <a16:creationId xmlns:a16="http://schemas.microsoft.com/office/drawing/2014/main" id="{760DCA39-AEDB-4ADB-A763-88E3B92BE23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713716" y="3380568"/>
              <a:ext cx="4095846" cy="3071884"/>
            </a:xfrm>
            <a:prstGeom prst="rect">
              <a:avLst/>
            </a:prstGeom>
          </p:spPr>
        </p:pic>
        <p:sp>
          <p:nvSpPr>
            <p:cNvPr id="15" name="TextBox 14">
              <a:extLst>
                <a:ext uri="{FF2B5EF4-FFF2-40B4-BE49-F238E27FC236}">
                  <a16:creationId xmlns:a16="http://schemas.microsoft.com/office/drawing/2014/main" id="{F03B045E-59F0-43DD-938B-3D3223B625C4}"/>
                </a:ext>
              </a:extLst>
            </p:cNvPr>
            <p:cNvSpPr txBox="1"/>
            <p:nvPr/>
          </p:nvSpPr>
          <p:spPr>
            <a:xfrm>
              <a:off x="8746438" y="3137187"/>
              <a:ext cx="2441759" cy="369332"/>
            </a:xfrm>
            <a:prstGeom prst="rect">
              <a:avLst/>
            </a:prstGeom>
            <a:noFill/>
          </p:spPr>
          <p:txBody>
            <a:bodyPr wrap="none" rtlCol="0">
              <a:spAutoFit/>
            </a:bodyPr>
            <a:lstStyle/>
            <a:p>
              <a:r>
                <a:rPr lang="en-US"/>
                <a:t>Tent Map Phase Portrait</a:t>
              </a:r>
            </a:p>
          </p:txBody>
        </p:sp>
      </p:grpSp>
    </p:spTree>
    <p:extLst>
      <p:ext uri="{BB962C8B-B14F-4D97-AF65-F5344CB8AC3E}">
        <p14:creationId xmlns:p14="http://schemas.microsoft.com/office/powerpoint/2010/main" val="1738734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8AD5-0A96-4811-821D-2D0196BED05A}"/>
              </a:ext>
            </a:extLst>
          </p:cNvPr>
          <p:cNvSpPr>
            <a:spLocks noGrp="1"/>
          </p:cNvSpPr>
          <p:nvPr>
            <p:ph type="title"/>
          </p:nvPr>
        </p:nvSpPr>
        <p:spPr/>
        <p:txBody>
          <a:bodyPr/>
          <a:lstStyle/>
          <a:p>
            <a:r>
              <a:rPr lang="en-US"/>
              <a:t>TE </a:t>
            </a:r>
            <a:r>
              <a:rPr lang="en-US" b="1"/>
              <a:t>Tent map </a:t>
            </a:r>
            <a:r>
              <a:rPr lang="en-US"/>
              <a:t>normalized square root of entropies and switching coupling parameter</a:t>
            </a:r>
          </a:p>
        </p:txBody>
      </p:sp>
      <p:pic>
        <p:nvPicPr>
          <p:cNvPr id="8" name="Picture 7" descr="Chart, histogram&#10;&#10;Description automatically generated">
            <a:extLst>
              <a:ext uri="{FF2B5EF4-FFF2-40B4-BE49-F238E27FC236}">
                <a16:creationId xmlns:a16="http://schemas.microsoft.com/office/drawing/2014/main" id="{ADDC6745-18C9-42B9-BADC-2055E0B52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959" y="1690688"/>
            <a:ext cx="6407686" cy="4667327"/>
          </a:xfrm>
          <a:prstGeom prst="rect">
            <a:avLst/>
          </a:prstGeom>
        </p:spPr>
      </p:pic>
    </p:spTree>
    <p:extLst>
      <p:ext uri="{BB962C8B-B14F-4D97-AF65-F5344CB8AC3E}">
        <p14:creationId xmlns:p14="http://schemas.microsoft.com/office/powerpoint/2010/main" val="12002021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3385.077"/>
  <p:tag name="OUTPUTTYPE" val="PNG"/>
  <p:tag name="IGUANATEXVERSION" val="160"/>
  <p:tag name="LATEXADDIN" val="\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p:tag name="IGUANATEXSIZE" val="20"/>
  <p:tag name="IGUANATEXCURSOR" val="387"/>
  <p:tag name="TRANSPARENCY" val="True"/>
  <p:tag name="LATEXENGINEID" val="0"/>
  <p:tag name="TEMPFOLDER" val="G:\iguanaTex_DoNotDelete\"/>
  <p:tag name="LATEXFORMHEIGHT" val="471.75"/>
  <p:tag name="LATEXFORMWIDTH" val="79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3385.077"/>
  <p:tag name="OUTPUTTYPE" val="PNG"/>
  <p:tag name="IGUANATEXVERSION" val="160"/>
  <p:tag name="LATEXADDIN" val="\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p:tag name="IGUANATEXSIZE" val="20"/>
  <p:tag name="IGUANATEXCURSOR" val="387"/>
  <p:tag name="TRANSPARENCY" val="True"/>
  <p:tag name="LATEXENGINEID" val="0"/>
  <p:tag name="TEMPFOLDER" val="G:\iguanaTex_DoNotDelete\"/>
  <p:tag name="LATEXFORMHEIGHT" val="471.75"/>
  <p:tag name="LATEXFORMWIDTH" val="79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61.905"/>
  <p:tag name="OUTPUTTYPE" val="PNG"/>
  <p:tag name="IGUANATEXVERSION" val="160"/>
  <p:tag name="LATEXADDIN" val="\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p:tag name="IGUANATEXSIZE" val="20"/>
  <p:tag name="IGUANATEXCURSOR" val="330"/>
  <p:tag name="TRANSPARENCY" val="True"/>
  <p:tag name="LATEXENGINEID" val="0"/>
  <p:tag name="TEMPFOLDER" val="G:\iguanaTex_DoNotDelete\"/>
  <p:tag name="LATEXFORMHEIGHT" val="394.5"/>
  <p:tag name="LATEXFORMWIDTH" val="821.2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38.658"/>
  <p:tag name="OUTPUTTYPE" val="PNG"/>
  <p:tag name="IGUANATEXVERSION" val="160"/>
  <p:tag name="LATEXADDIN" val="\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p:tag name="IGUANATEXSIZE" val="20"/>
  <p:tag name="IGUANATEXCURSOR" val="297"/>
  <p:tag name="TRANSPARENCY" val="True"/>
  <p:tag name="LATEXENGINEID" val="0"/>
  <p:tag name="TEMPFOLDER" val="G:\iguanaTex_DoNotDelete\"/>
  <p:tag name="LATEXFORMHEIGHT" val="358"/>
  <p:tag name="LATEXFORMWIDTH" val="720"/>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538.433"/>
  <p:tag name="OUTPUTTYPE" val="PNG"/>
  <p:tag name="IGUANATEXVERSION" val="160"/>
  <p:tag name="LATEXADDIN" val="\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p:tag name="IGUANATEXSIZE" val="20"/>
  <p:tag name="IGUANATEXCURSOR" val="285"/>
  <p:tag name="TRANSPARENCY" val="True"/>
  <p:tag name="LATEXENGINEID" val="0"/>
  <p:tag name="TEMPFOLDER" val="G:\iguanaTex_DoNotDelete\"/>
  <p:tag name="LATEXFORMHEIGHT" val="423.75"/>
  <p:tag name="LATEXFORMWIDTH" val="725.2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482.1897"/>
  <p:tag name="ORIGINALWIDTH" val="2108.736"/>
  <p:tag name="OUTPUTTYPE" val="PNG"/>
  <p:tag name="IGUANATEXVERSION" val="160"/>
  <p:tag name="LATEXADDIN" val="\documentclass{article}&#10;\usepackage{amsmath}&#10;\pagestyle{empty}&#10;\begin{document}&#10;&#10;\begin{flalign}&#10;\begin{matrix}&#10;\lambda = &amp;\frac{\beta}{N}(I + I_h + (1-\eta_i)I_m)\\&#10;\lambda_m = &amp;\frac{\beta}{N} (1-\eta_s)(I + I_h + (1-\eta_i)I_m)\\&#10;\lambda_h = &amp;\frac{\beta}{N}(1-\eta_h)(I + I_h +(1-\eta_i)I_m) &#10;\end{matrix} \notag&#10;\end{flalign}&#10;&#10;\end{document}"/>
  <p:tag name="IGUANATEXSIZE" val="20"/>
  <p:tag name="IGUANATEXCURSOR" val="281"/>
  <p:tag name="TRANSPARENCY" val="True"/>
  <p:tag name="LATEXENGINEID" val="0"/>
  <p:tag name="TEMPFOLDER" val="G:\iguanaTex_DoNotDelete\"/>
  <p:tag name="LATEXFORMHEIGHT" val="358"/>
  <p:tag name="LATEXFORMWIDTH" val="652"/>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449.1938"/>
  <p:tag name="ORIGINALWIDTH" val="3630.296"/>
  <p:tag name="OUTPUTTYPE" val="PNG"/>
  <p:tag name="IGUANATEXVERSION" val="160"/>
  <p:tag name="LATEXADDIN" val="\documentclass{article}&#10;\usepackage{amsmath}&#10;\pagestyle{empty}&#10;\begin{document}&#10;&#10;\begin{flalign}&#10;\sigma_{S_h}, \sigma_{S_m}, \sigma_{S} = \left\{\begin{matrix} 0 &amp; \text{if } t&lt;t_0 \\ &#10;(\sigma_{S_{h_{max}}}, \sigma_{S_{m_{max}}}, \sigma_{S_{max}})\frac{t-t_0}{180} &amp; \text{if } t_0&lt;t&lt;t_0+180\\ &#10; \sigma_{S_{h_{max}}}, \sigma_{S_{m_{max}}}, \sigma_{S_{max}}&amp; \text{if } t&gt;t_0+180&#10;\end{matrix}\notag \right .&#10;\end{flalign}&#10;&#10;\end{document}"/>
  <p:tag name="IGUANATEXSIZE" val="20"/>
  <p:tag name="IGUANATEXCURSOR" val="349"/>
  <p:tag name="TRANSPARENCY" val="True"/>
  <p:tag name="LATEXENGINEID" val="0"/>
  <p:tag name="TEMPFOLDER" val="G:\iguanaTex_DoNotDelete\"/>
  <p:tag name="LATEXFORMHEIGHT" val="358"/>
  <p:tag name="LATEXFORMWIDTH" val="852.7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1469.816"/>
  <p:tag name="OUTPUTTYPE" val="PNG"/>
  <p:tag name="IGUANATEXVERSION" val="160"/>
  <p:tag name="LATEXADDIN" val="\documentclass{article}&#10;\usepackage{amsmath}&#10;\pagestyle{empty}&#10;\begin{document}&#10;&#10;\begin{flalign}&#10;\alpha = \frac{c}{1+e^{-k(t-t_0)}}, k = 1E5 \notag&#10;\end{flalign}&#10;&#10;\end{document}"/>
  <p:tag name="IGUANATEXSIZE" val="20"/>
  <p:tag name="IGUANATEXCURSOR" val="117"/>
  <p:tag name="TRANSPARENCY" val="True"/>
  <p:tag name="LATEXENGINEID" val="0"/>
  <p:tag name="TEMPFOLDER" val="G:\iguanaTex_DoNotDelete\"/>
  <p:tag name="LATEXFORMHEIGHT" val="358"/>
  <p:tag name="LATEXFORMWIDTH" val="652"/>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417.6978"/>
  <p:tag name="ORIGINALWIDTH" val="1682.79"/>
  <p:tag name="OUTPUTTYPE" val="PNG"/>
  <p:tag name="IGUANATEXVERSION" val="160"/>
  <p:tag name="LATEXADDIN" val="\documentclass{article}&#10;\usepackage{amsmath}&#10;\pagestyle{empty}&#10;\begin{document}&#10;&#10;\begin{flalign}&#10;\begin{matrix}&#10;\phi_i = a_{1,i} + a_{2,i}cos(\Omega_{1,i}t-\Theta_{1,i}) \\&#10;\phi_{S_m}=\phi_{E_m}=\phi_{I_m} = \phi_1 \\&#10;\phi_{S}=\phi_{E}=\phi_{I} = \phi_2&#10;\notag&#10;\end{matrix}&#10;\end{flalign}&#10;&#10;\end{document}"/>
  <p:tag name="IGUANATEXSIZE" val="20"/>
  <p:tag name="IGUANATEXCURSOR" val="155"/>
  <p:tag name="TRANSPARENCY" val="True"/>
  <p:tag name="LATEXENGINEID" val="0"/>
  <p:tag name="TEMPFOLDER" val="G:\iguanaTex_DoNotDelete\"/>
  <p:tag name="LATEXFORMHEIGHT" val="358"/>
  <p:tag name="LATEXFORMWIDTH" val="652"/>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424.4469"/>
  <p:tag name="ORIGINALWIDTH" val="1591.301"/>
  <p:tag name="OUTPUTTYPE" val="PNG"/>
  <p:tag name="IGUANATEXVERSION" val="160"/>
  <p:tag name="LATEXADDIN" val="\documentclass{article}&#10;\usepackage{amsmath}&#10;\pagestyle{empty}&#10;\begin{document}&#10;&#10;\begin{flalign}&#10;\begin{matrix}&#10;\xi_i = b_{1,i} + b_{2,i}cos(\zeta_{1,i}t-\psi_{1,i}) \\&#10;\xi_{S}=\xi_{E}=\xi_{I} = \xi_1 \\&#10;\xi_{S_m}=\xi_{E_m}=\xi_{I_m} = \xi_2&#10;\notag&#10;\end{matrix}&#10;\end{flalign}&#10;&#10;\end{document}"/>
  <p:tag name="IGUANATEXSIZE" val="20"/>
  <p:tag name="IGUANATEXCURSOR" val="239"/>
  <p:tag name="TRANSPARENCY" val="True"/>
  <p:tag name="LATEXENGINEID" val="0"/>
  <p:tag name="TEMPFOLDER" val="G:\iguanaTex_DoNotDelete\"/>
  <p:tag name="LATEXFORMHEIGHT" val="358"/>
  <p:tag name="LATEXFORMWIDTH" val="652"/>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530.559"/>
  <p:tag name="OUTPUTTYPE" val="PNG"/>
  <p:tag name="IGUANATEXVERSION" val="160"/>
  <p:tag name="LATEXADDIN" val="\documentclass{article}&#10;\usepackage{amsmath}&#10;\pagestyle{empty}&#10;\begin{document}&#10;&#10;\[&#10;\kappa_{R_h}, \kappa_{R_m}, \kappa_R = \sigma_{S_h}, \sigma_{S_m}, \sigma_S&#10;\]&#10;&#10;\end{document}"/>
  <p:tag name="IGUANATEXSIZE" val="20"/>
  <p:tag name="IGUANATEXCURSOR" val="159"/>
  <p:tag name="TRANSPARENCY" val="True"/>
  <p:tag name="LATEXENGINEID" val="0"/>
  <p:tag name="TEMPFOLDER" val="G:\iguanaTex_DoNotDelete\"/>
  <p:tag name="LATEXFORMHEIGHT" val="358"/>
  <p:tag name="LATEXFORMWIDTH" val="652"/>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61.905"/>
  <p:tag name="OUTPUTTYPE" val="PNG"/>
  <p:tag name="IGUANATEXVERSION" val="160"/>
  <p:tag name="LATEXADDIN" val="\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p:tag name="IGUANATEXSIZE" val="20"/>
  <p:tag name="IGUANATEXCURSOR" val="330"/>
  <p:tag name="TRANSPARENCY" val="True"/>
  <p:tag name="LATEXENGINEID" val="0"/>
  <p:tag name="TEMPFOLDER" val="G:\iguanaTex_DoNotDelete\"/>
  <p:tag name="LATEXFORMHEIGHT" val="394.5"/>
  <p:tag name="LATEXFORMWIDTH" val="821.2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38.658"/>
  <p:tag name="OUTPUTTYPE" val="PNG"/>
  <p:tag name="IGUANATEXVERSION" val="160"/>
  <p:tag name="LATEXADDIN" val="\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p:tag name="IGUANATEXSIZE" val="20"/>
  <p:tag name="IGUANATEXCURSOR" val="297"/>
  <p:tag name="TRANSPARENCY" val="True"/>
  <p:tag name="LATEXENGINEID" val="0"/>
  <p:tag name="TEMPFOLDER" val="G:\iguanaTex_DoNotDelete\"/>
  <p:tag name="LATEXFORMHEIGHT" val="358"/>
  <p:tag name="LATEXFORMWIDTH" val="720"/>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538.433"/>
  <p:tag name="OUTPUTTYPE" val="PNG"/>
  <p:tag name="IGUANATEXVERSION" val="160"/>
  <p:tag name="LATEXADDIN" val="\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p:tag name="IGUANATEXSIZE" val="20"/>
  <p:tag name="IGUANATEXCURSOR" val="285"/>
  <p:tag name="TRANSPARENCY" val="True"/>
  <p:tag name="LATEXENGINEID" val="0"/>
  <p:tag name="TEMPFOLDER" val="G:\iguanaTex_DoNotDelete\"/>
  <p:tag name="LATEXFORMHEIGHT" val="423.75"/>
  <p:tag name="LATEXFORMWIDTH" val="725.2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482.1897"/>
  <p:tag name="ORIGINALWIDTH" val="2108.736"/>
  <p:tag name="OUTPUTTYPE" val="PNG"/>
  <p:tag name="IGUANATEXVERSION" val="160"/>
  <p:tag name="LATEXADDIN" val="\documentclass{article}&#10;\usepackage{amsmath}&#10;\pagestyle{empty}&#10;\begin{document}&#10;&#10;\begin{flalign}&#10;\begin{matrix}&#10;\lambda = &amp;\frac{\beta}{N}(I + I_h + (1-\eta_i)I_m)\\&#10;\lambda_m = &amp;\frac{\beta}{N} (1-\eta_s)(I + I_h + (1-\eta_i)I_m)\\&#10;\lambda_h = &amp;\frac{\beta}{N}(1-\eta_h)(I + I_h +(1-\eta_i)I_m) &#10;\end{matrix} \notag&#10;\end{flalign}&#10;&#10;\end{document}"/>
  <p:tag name="IGUANATEXSIZE" val="20"/>
  <p:tag name="IGUANATEXCURSOR" val="281"/>
  <p:tag name="TRANSPARENCY" val="True"/>
  <p:tag name="LATEXENGINEID" val="0"/>
  <p:tag name="TEMPFOLDER" val="G:\iguanaTex_DoNotDelete\"/>
  <p:tag name="LATEXFORMHEIGHT" val="358"/>
  <p:tag name="LATEXFORMWIDTH" val="652"/>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56.9178"/>
  <p:tag name="OUTPUTTYPE" val="PNG"/>
  <p:tag name="IGUANATEXVERSION" val="160"/>
  <p:tag name="LATEXADDIN" val="\documentclass{article}&#10;\usepackage{amsmath}&#10;\pagestyle{empty}&#10;\begin{document}&#10;&#10;\begin{flalign}&#10;\sigma_{S_h}, \sigma_{S_m}, \sigma_{S} \notag&#10;\end{flalign} &#10;&#10;\end{document}"/>
  <p:tag name="IGUANATEXSIZE" val="20"/>
  <p:tag name="IGUANATEXCURSOR" val="138"/>
  <p:tag name="TRANSPARENCY" val="True"/>
  <p:tag name="LATEXENGINEID" val="0"/>
  <p:tag name="TEMPFOLDER" val="G:\iguanaTex_DoNotDelete\"/>
  <p:tag name="LATEXFORMHEIGHT" val="358"/>
  <p:tag name="LATEXFORMWIDTH" val="852.7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1274.841"/>
  <p:tag name="OUTPUTTYPE" val="PNG"/>
  <p:tag name="IGUANATEXVERSION" val="160"/>
  <p:tag name="LATEXADDIN" val="\documentclass{article}&#10;\usepackage{amsmath}&#10;\pagestyle{empty}&#10;\begin{document}&#10;&#10;\begin{flalign}&#10;\begin{matrix}&#10;\phi_{S_m}=\phi_{E_m}=\phi_{I_m} = \phi_1 \\&#10;\phi_{S}=\phi_{E}=\phi_{I} = \phi_2&#10;\notag&#10;\end{matrix}&#10;\end{flalign}&#10;&#10;\end{document}"/>
  <p:tag name="IGUANATEXSIZE" val="20"/>
  <p:tag name="IGUANATEXCURSOR" val="111"/>
  <p:tag name="TRANSPARENCY" val="True"/>
  <p:tag name="LATEXENGINEID" val="0"/>
  <p:tag name="TEMPFOLDER" val="G:\iguanaTex_DoNotDelete\"/>
  <p:tag name="LATEXFORMHEIGHT" val="358"/>
  <p:tag name="LATEXFORMWIDTH" val="652"/>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69.2164"/>
  <p:tag name="ORIGINALWIDTH" val="1128.609"/>
  <p:tag name="OUTPUTTYPE" val="PNG"/>
  <p:tag name="IGUANATEXVERSION" val="160"/>
  <p:tag name="LATEXADDIN" val="\documentclass{article}&#10;\usepackage{amsmath}&#10;\pagestyle{empty}&#10;\begin{document}&#10;&#10;\begin{flalign}&#10;\begin{matrix}&#10;\xi_{S}=\xi_{E}=\xi_{I} = \xi_1 \\&#10;\xi_{S_h}=\xi_{E_h}=\xi_{I_h} = \xi_2&#10;\notag&#10;\end{matrix}&#10;\end{flalign}&#10;&#10;\end{document}"/>
  <p:tag name="IGUANATEXSIZE" val="20"/>
  <p:tag name="IGUANATEXCURSOR" val="175"/>
  <p:tag name="TRANSPARENCY" val="True"/>
  <p:tag name="LATEXENGINEID" val="0"/>
  <p:tag name="TEMPFOLDER" val="G:\iguanaTex_DoNotDelete\"/>
  <p:tag name="LATEXFORMHEIGHT" val="358"/>
  <p:tag name="LATEXFORMWIDTH" val="652"/>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86.1642"/>
  <p:tag name="OUTPUTTYPE" val="PNG"/>
  <p:tag name="IGUANATEXVERSION" val="160"/>
  <p:tag name="LATEXADDIN" val="\documentclass{article}&#10;\usepackage{amsmath}&#10;\pagestyle{empty}&#10;\begin{document}&#10;&#10;\begin{flalign}&#10;\kappa_{R_h}, \kappa_{R}, \kappa_{R_m} \notag&#10;\end{flalign} &#10;&#10;\end{document}"/>
  <p:tag name="IGUANATEXSIZE" val="20"/>
  <p:tag name="IGUANATEXCURSOR" val="134"/>
  <p:tag name="TRANSPARENCY" val="True"/>
  <p:tag name="LATEXENGINEID" val="0"/>
  <p:tag name="TEMPFOLDER" val="G:\iguanaTex_DoNotDelete\"/>
  <p:tag name="LATEXFORMHEIGHT" val="358"/>
  <p:tag name="LATEXFORMWIDTH" val="852.7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11436</TotalTime>
  <Words>3467</Words>
  <Application>Microsoft Macintosh PowerPoint</Application>
  <PresentationFormat>Widescreen</PresentationFormat>
  <Paragraphs>469</Paragraphs>
  <Slides>64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Calibri Light</vt:lpstr>
      <vt:lpstr>Cambria Math</vt:lpstr>
      <vt:lpstr>Office Theme</vt:lpstr>
      <vt:lpstr>Time varying causal relationships between various features during the spread of COVID-19</vt:lpstr>
      <vt:lpstr>Motivation</vt:lpstr>
      <vt:lpstr>Transfer Entropy</vt:lpstr>
      <vt:lpstr>Transfer Entropy for inferring causality</vt:lpstr>
      <vt:lpstr>TE application to Lotka Volterra</vt:lpstr>
      <vt:lpstr>LV TE Normalized by Square root of entropies</vt:lpstr>
      <vt:lpstr>Switching Coupling parameter in Lotka Volterra</vt:lpstr>
      <vt:lpstr>Unidirectional coupling (Tent and Ulam)</vt:lpstr>
      <vt:lpstr>TE Tent map normalized square root of entropies and switching coupling parameter</vt:lpstr>
      <vt:lpstr>PowerPoint Presentation</vt:lpstr>
      <vt:lpstr>Vicsek Two Particle model with switching</vt:lpstr>
      <vt:lpstr>Causation Entropy/ Conditional TE</vt:lpstr>
      <vt:lpstr>Causation Entropy Tent map</vt:lpstr>
      <vt:lpstr>Vicsek’s Model with agent hierarchy</vt:lpstr>
      <vt:lpstr>SEIS Model</vt:lpstr>
      <vt:lpstr>Methods</vt:lpstr>
      <vt:lpstr>Use of Real data</vt:lpstr>
      <vt:lpstr>Raw smoothed Data (USA) using healthdata model </vt:lpstr>
      <vt:lpstr>SEIR model with vaccination*</vt:lpstr>
      <vt:lpstr>PowerPoint Presentation</vt:lpstr>
      <vt:lpstr>PowerPoint Presentation</vt:lpstr>
      <vt:lpstr>Methods</vt:lpstr>
      <vt:lpstr>PowerPoint Presentation</vt:lpstr>
      <vt:lpstr>PowerPoint Presentation</vt:lpstr>
      <vt:lpstr>Parameter values from paper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 on different infection routes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TE</vt:lpstr>
      <vt:lpstr> TE and CTE comparison</vt:lpstr>
      <vt:lpstr>Updated SEIS Model</vt:lpstr>
      <vt:lpstr>Updated SEIS Model</vt:lpstr>
      <vt:lpstr>Updated SEIS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Arunim Bhattacharya</dc:creator>
  <cp:lastModifiedBy>Sachit Butail</cp:lastModifiedBy>
  <cp:revision>25</cp:revision>
  <dcterms:created xsi:type="dcterms:W3CDTF">2022-08-06T22:52:52Z</dcterms:created>
  <dcterms:modified xsi:type="dcterms:W3CDTF">2023-03-27T17:04:56Z</dcterms:modified>
</cp:coreProperties>
</file>